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86" r:id="rId2"/>
    <p:sldId id="256" r:id="rId3"/>
    <p:sldId id="257" r:id="rId4"/>
    <p:sldId id="258" r:id="rId5"/>
    <p:sldId id="259" r:id="rId6"/>
    <p:sldId id="263" r:id="rId7"/>
    <p:sldId id="264" r:id="rId8"/>
    <p:sldId id="288" r:id="rId9"/>
    <p:sldId id="265" r:id="rId10"/>
    <p:sldId id="260" r:id="rId11"/>
    <p:sldId id="287" r:id="rId12"/>
    <p:sldId id="261" r:id="rId13"/>
    <p:sldId id="262" r:id="rId14"/>
    <p:sldId id="266" r:id="rId15"/>
    <p:sldId id="267" r:id="rId16"/>
    <p:sldId id="270" r:id="rId17"/>
    <p:sldId id="268" r:id="rId18"/>
    <p:sldId id="269" r:id="rId19"/>
    <p:sldId id="290" r:id="rId20"/>
    <p:sldId id="276" r:id="rId21"/>
    <p:sldId id="291" r:id="rId22"/>
    <p:sldId id="277" r:id="rId23"/>
    <p:sldId id="281" r:id="rId24"/>
    <p:sldId id="292" r:id="rId25"/>
    <p:sldId id="278" r:id="rId26"/>
    <p:sldId id="293" r:id="rId27"/>
    <p:sldId id="271" r:id="rId28"/>
    <p:sldId id="272" r:id="rId29"/>
    <p:sldId id="273" r:id="rId30"/>
    <p:sldId id="274" r:id="rId31"/>
    <p:sldId id="275" r:id="rId32"/>
    <p:sldId id="280" r:id="rId33"/>
    <p:sldId id="279" r:id="rId34"/>
    <p:sldId id="282" r:id="rId35"/>
    <p:sldId id="283" r:id="rId36"/>
    <p:sldId id="284"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0"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095358C-C3BA-4AEB-94FE-3E15A3443B5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824E27-1BBD-4EE0-9E7F-49228C59144C}" type="datetimeFigureOut">
              <a:rPr lang="en-GB" smtClean="0"/>
              <a:t>11/05/2020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095358C-C3BA-4AEB-94FE-3E15A3443B55}"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B824E27-1BBD-4EE0-9E7F-49228C59144C}" type="datetimeFigureOut">
              <a:rPr lang="en-GB" smtClean="0"/>
              <a:t>11/05/2020</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95358C-C3BA-4AEB-94FE-3E15A3443B5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85000" lnSpcReduction="20000"/>
          </a:bodyPr>
          <a:lstStyle/>
          <a:p>
            <a:pPr marL="0" indent="0" algn="ctr">
              <a:buNone/>
            </a:pPr>
            <a:endParaRPr lang="en-GB" dirty="0" smtClean="0">
              <a:solidFill>
                <a:srgbClr val="FF0000"/>
              </a:solidFill>
            </a:endParaRPr>
          </a:p>
          <a:p>
            <a:pPr marL="0" indent="0" algn="ctr">
              <a:buNone/>
            </a:pPr>
            <a:r>
              <a:rPr lang="en-GB" dirty="0" smtClean="0">
                <a:solidFill>
                  <a:schemeClr val="accent1"/>
                </a:solidFill>
                <a:latin typeface="Comic Sans MS" panose="030F0702030302020204" pitchFamily="66" charset="0"/>
              </a:rPr>
              <a:t>Written by </a:t>
            </a:r>
          </a:p>
          <a:p>
            <a:pPr marL="0" indent="0" algn="ctr">
              <a:buNone/>
            </a:pPr>
            <a:endParaRPr lang="en-GB" dirty="0" smtClean="0">
              <a:solidFill>
                <a:schemeClr val="accent1"/>
              </a:solidFill>
              <a:latin typeface="Comic Sans MS" panose="030F0702030302020204" pitchFamily="66" charset="0"/>
            </a:endParaRPr>
          </a:p>
          <a:p>
            <a:pPr marL="0" indent="0" algn="ctr">
              <a:buNone/>
            </a:pPr>
            <a:endParaRPr lang="en-GB" dirty="0">
              <a:solidFill>
                <a:schemeClr val="accent1"/>
              </a:solidFill>
              <a:latin typeface="Comic Sans MS" panose="030F0702030302020204" pitchFamily="66" charset="0"/>
            </a:endParaRPr>
          </a:p>
          <a:p>
            <a:pPr marL="0" indent="0" algn="ctr">
              <a:buNone/>
            </a:pPr>
            <a:endParaRPr lang="en-GB" dirty="0" smtClean="0">
              <a:solidFill>
                <a:schemeClr val="accent1"/>
              </a:solidFill>
              <a:latin typeface="Comic Sans MS" panose="030F0702030302020204" pitchFamily="66" charset="0"/>
            </a:endParaRPr>
          </a:p>
          <a:p>
            <a:pPr marL="0" indent="0" algn="ctr">
              <a:buNone/>
            </a:pPr>
            <a:r>
              <a:rPr lang="en-GB" sz="3300" dirty="0" smtClean="0">
                <a:latin typeface="Comic Sans MS" panose="030F0702030302020204" pitchFamily="66" charset="0"/>
              </a:rPr>
              <a:t>Jackie Lunt </a:t>
            </a:r>
            <a:endParaRPr lang="en-GB" sz="3300" dirty="0" smtClean="0">
              <a:solidFill>
                <a:schemeClr val="accent1"/>
              </a:solidFill>
              <a:latin typeface="Comic Sans MS" panose="030F0702030302020204" pitchFamily="66" charset="0"/>
            </a:endParaRPr>
          </a:p>
          <a:p>
            <a:pPr marL="0" indent="0" algn="ctr">
              <a:buNone/>
            </a:pPr>
            <a:r>
              <a:rPr lang="en-GB" dirty="0" smtClean="0">
                <a:latin typeface="Comic Sans MS" panose="030F0702030302020204" pitchFamily="66" charset="0"/>
              </a:rPr>
              <a:t>Senior mental health practitioner &amp; psychotherapist</a:t>
            </a:r>
          </a:p>
          <a:p>
            <a:pPr marL="0" indent="0" algn="ctr">
              <a:buNone/>
            </a:pPr>
            <a:endParaRPr lang="en-GB" dirty="0" smtClean="0">
              <a:latin typeface="Comic Sans MS" panose="030F0702030302020204" pitchFamily="66" charset="0"/>
            </a:endParaRPr>
          </a:p>
          <a:p>
            <a:pPr marL="0" indent="0" algn="ctr">
              <a:buNone/>
            </a:pPr>
            <a:r>
              <a:rPr lang="en-GB" sz="3300" smtClean="0">
                <a:latin typeface="Comic Sans MS" panose="030F0702030302020204" pitchFamily="66" charset="0"/>
              </a:rPr>
              <a:t>Karen Poole</a:t>
            </a:r>
            <a:endParaRPr lang="en-GB" dirty="0" smtClean="0">
              <a:latin typeface="Comic Sans MS" panose="030F0702030302020204" pitchFamily="66" charset="0"/>
            </a:endParaRPr>
          </a:p>
          <a:p>
            <a:pPr marL="0" indent="0" algn="ctr">
              <a:buNone/>
            </a:pPr>
            <a:r>
              <a:rPr lang="en-GB" dirty="0" smtClean="0">
                <a:latin typeface="Comic Sans MS" panose="030F0702030302020204" pitchFamily="66" charset="0"/>
              </a:rPr>
              <a:t>Clinical psychologist </a:t>
            </a:r>
          </a:p>
          <a:p>
            <a:pPr marL="0" indent="0" algn="ctr">
              <a:buNone/>
            </a:pPr>
            <a:endParaRPr lang="en-GB" dirty="0" smtClean="0">
              <a:solidFill>
                <a:schemeClr val="accent1"/>
              </a:solidFill>
              <a:latin typeface="Comic Sans MS" panose="030F0702030302020204" pitchFamily="66" charset="0"/>
            </a:endParaRPr>
          </a:p>
          <a:p>
            <a:pPr marL="0" indent="0" algn="ctr">
              <a:buNone/>
            </a:pPr>
            <a:endParaRPr lang="en-GB" dirty="0" smtClean="0">
              <a:solidFill>
                <a:schemeClr val="accent1"/>
              </a:solidFill>
              <a:latin typeface="Comic Sans MS" panose="030F0702030302020204" pitchFamily="66" charset="0"/>
            </a:endParaRPr>
          </a:p>
          <a:p>
            <a:pPr marL="0" indent="0" algn="ctr">
              <a:buNone/>
            </a:pPr>
            <a:r>
              <a:rPr lang="en-GB" dirty="0" smtClean="0">
                <a:latin typeface="Comic Sans MS" panose="030F0702030302020204" pitchFamily="66" charset="0"/>
              </a:rPr>
              <a:t>Alder Hey CAMHS   </a:t>
            </a:r>
          </a:p>
          <a:p>
            <a:pPr marL="0" indent="0" algn="ctr">
              <a:buNone/>
            </a:pPr>
            <a:endParaRPr lang="en-GB" dirty="0" smtClean="0">
              <a:solidFill>
                <a:schemeClr val="accent1"/>
              </a:solidFill>
              <a:latin typeface="Comic Sans MS" panose="030F0702030302020204" pitchFamily="66" charset="0"/>
            </a:endParaRPr>
          </a:p>
          <a:p>
            <a:pPr marL="0" indent="0" algn="ctr">
              <a:buNone/>
            </a:pPr>
            <a:endParaRPr lang="en-GB" dirty="0" smtClean="0">
              <a:solidFill>
                <a:schemeClr val="accent1"/>
              </a:solidFill>
            </a:endParaRPr>
          </a:p>
          <a:p>
            <a:pPr marL="0" indent="0" algn="ctr">
              <a:buNone/>
            </a:pPr>
            <a:endParaRPr lang="en-GB" dirty="0" smtClean="0">
              <a:solidFill>
                <a:schemeClr val="accent1"/>
              </a:solidFill>
            </a:endParaRPr>
          </a:p>
          <a:p>
            <a:pPr marL="0" indent="0" algn="ctr">
              <a:buNone/>
            </a:pPr>
            <a:r>
              <a:rPr lang="en-GB" dirty="0" smtClean="0">
                <a:solidFill>
                  <a:schemeClr val="accent1"/>
                </a:solidFill>
                <a:latin typeface="Comic Sans MS" panose="030F0702030302020204" pitchFamily="66" charset="0"/>
              </a:rPr>
              <a:t>April 2020</a:t>
            </a:r>
            <a:endParaRPr lang="en-GB"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765797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229600" cy="5976664"/>
          </a:xfrm>
        </p:spPr>
        <p:txBody>
          <a:bodyPr/>
          <a:lstStyle/>
          <a:p>
            <a:pPr marL="0" indent="0">
              <a:buNone/>
            </a:pPr>
            <a:r>
              <a:rPr lang="en-GB" dirty="0" smtClean="0">
                <a:latin typeface="Comic Sans MS" panose="030F0702030302020204" pitchFamily="66" charset="0"/>
              </a:rPr>
              <a:t>These changes mean that we are all at home together more often.</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This is combined with having reduced opportunities to get outside and play/exercise.</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Parents may be working and looking after the children.</a:t>
            </a:r>
          </a:p>
          <a:p>
            <a:pPr marL="0" indent="0">
              <a:buNone/>
            </a:pPr>
            <a:endParaRPr lang="en-GB" dirty="0">
              <a:latin typeface="Comic Sans MS" panose="030F0702030302020204" pitchFamily="66" charset="0"/>
            </a:endParaRPr>
          </a:p>
          <a:p>
            <a:pPr marL="0" indent="0">
              <a:buNone/>
            </a:pPr>
            <a:r>
              <a:rPr lang="en-GB" b="1" i="1" u="sng" dirty="0">
                <a:latin typeface="Comic Sans MS" panose="030F0702030302020204" pitchFamily="66" charset="0"/>
              </a:rPr>
              <a:t>AND</a:t>
            </a:r>
            <a:r>
              <a:rPr lang="en-GB" dirty="0">
                <a:latin typeface="Comic Sans MS" panose="030F0702030302020204" pitchFamily="66" charset="0"/>
              </a:rPr>
              <a:t> parents are now ‘tasked’ with providing their children with some education!!!!! </a:t>
            </a: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62804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250"/>
              </a:spcBef>
            </a:pPr>
            <a:r>
              <a:rPr lang="en-GB" sz="2800" b="0" dirty="0" smtClean="0">
                <a:solidFill>
                  <a:prstClr val="black"/>
                </a:solidFill>
                <a:effectLst/>
                <a:latin typeface="Comic Sans MS" panose="030F0702030302020204" pitchFamily="66" charset="0"/>
                <a:ea typeface="+mn-ea"/>
                <a:cs typeface="+mn-cs"/>
              </a:rPr>
              <a:t>Home schooling expectation vs. reality…</a:t>
            </a:r>
            <a:br>
              <a:rPr lang="en-GB" sz="2800" b="0" dirty="0" smtClean="0">
                <a:solidFill>
                  <a:prstClr val="black"/>
                </a:solidFill>
                <a:effectLst/>
                <a:latin typeface="Comic Sans MS" panose="030F0702030302020204" pitchFamily="66" charset="0"/>
                <a:ea typeface="+mn-ea"/>
                <a:cs typeface="+mn-cs"/>
              </a:rPr>
            </a:br>
            <a:endParaRPr lang="en-GB" dirty="0"/>
          </a:p>
        </p:txBody>
      </p:sp>
      <p:sp>
        <p:nvSpPr>
          <p:cNvPr id="3" name="Content Placeholder 2"/>
          <p:cNvSpPr>
            <a:spLocks noGrp="1"/>
          </p:cNvSpPr>
          <p:nvPr>
            <p:ph sz="half" idx="1"/>
          </p:nvPr>
        </p:nvSpPr>
        <p:spPr/>
        <p:txBody>
          <a:bodyPr/>
          <a:lstStyle/>
          <a:p>
            <a:r>
              <a:rPr lang="en-GB" dirty="0" smtClean="0"/>
              <a:t>Familiar?</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360040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1359694"/>
            <a:ext cx="3370709" cy="336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509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6673"/>
            <a:ext cx="287044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51520" y="260648"/>
            <a:ext cx="8568952" cy="5865515"/>
          </a:xfrm>
          <a:solidFill>
            <a:schemeClr val="bg1"/>
          </a:solidFill>
        </p:spPr>
        <p:txBody>
          <a:bodyPr>
            <a:normAutofit/>
          </a:bodyPr>
          <a:lstStyle/>
          <a:p>
            <a:pPr marL="0" indent="0">
              <a:buNone/>
            </a:pPr>
            <a:r>
              <a:rPr lang="en-GB" dirty="0" smtClean="0"/>
              <a:t>  </a:t>
            </a:r>
          </a:p>
          <a:p>
            <a:pPr marL="0" indent="0">
              <a:buNone/>
            </a:pPr>
            <a:r>
              <a:rPr lang="en-GB" sz="4000" dirty="0" smtClean="0"/>
              <a:t>So lets get one thing </a:t>
            </a:r>
          </a:p>
          <a:p>
            <a:pPr marL="0" indent="0">
              <a:buNone/>
            </a:pPr>
            <a:r>
              <a:rPr lang="en-GB" sz="4000" dirty="0" smtClean="0"/>
              <a:t>straight…</a:t>
            </a:r>
          </a:p>
          <a:p>
            <a:pPr marL="0" indent="0">
              <a:buNone/>
            </a:pPr>
            <a:r>
              <a:rPr lang="en-GB" sz="4000" dirty="0" smtClean="0">
                <a:latin typeface="Comic Sans MS" panose="030F0702030302020204" pitchFamily="66" charset="0"/>
              </a:rPr>
              <a:t>Your child’s teacher spent at least three years at university developing their teaching skills. They are going to be much better at this than we are! </a:t>
            </a:r>
            <a:endParaRPr lang="en-GB" sz="4000" dirty="0">
              <a:latin typeface="Comic Sans MS" panose="030F0702030302020204" pitchFamily="66"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57192"/>
            <a:ext cx="6408712" cy="135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30548"/>
            <a:ext cx="279844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71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ctr">
              <a:buNone/>
            </a:pPr>
            <a:r>
              <a:rPr lang="en-GB" sz="6000" dirty="0" smtClean="0">
                <a:latin typeface="Comic Sans MS" panose="030F0702030302020204" pitchFamily="66" charset="0"/>
              </a:rPr>
              <a:t>If our child’s teacher is </a:t>
            </a:r>
            <a:r>
              <a:rPr lang="en-GB" sz="6000" b="1" i="1" u="sng" dirty="0" smtClean="0">
                <a:latin typeface="Comic Sans MS" panose="030F0702030302020204" pitchFamily="66" charset="0"/>
              </a:rPr>
              <a:t>not</a:t>
            </a:r>
            <a:r>
              <a:rPr lang="en-GB" sz="6000" dirty="0" smtClean="0">
                <a:latin typeface="Comic Sans MS" panose="030F0702030302020204" pitchFamily="66" charset="0"/>
              </a:rPr>
              <a:t> much better at this than us, then s/he needs to ask for a refund of university tuition fees right now! </a:t>
            </a:r>
            <a:endParaRPr lang="en-GB" sz="6000" dirty="0">
              <a:latin typeface="Comic Sans MS" panose="030F0702030302020204" pitchFamily="66" charset="0"/>
            </a:endParaRPr>
          </a:p>
        </p:txBody>
      </p:sp>
    </p:spTree>
    <p:extLst>
      <p:ext uri="{BB962C8B-B14F-4D97-AF65-F5344CB8AC3E}">
        <p14:creationId xmlns:p14="http://schemas.microsoft.com/office/powerpoint/2010/main" val="1450810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buNone/>
            </a:pPr>
            <a:r>
              <a:rPr lang="en-GB" dirty="0" smtClean="0"/>
              <a:t> </a:t>
            </a:r>
            <a:endParaRPr lang="en-GB" dirty="0"/>
          </a:p>
          <a:p>
            <a:pPr marL="0" indent="0">
              <a:buNone/>
            </a:pPr>
            <a:r>
              <a:rPr lang="en-GB" dirty="0" smtClean="0">
                <a:latin typeface="Comic Sans MS" panose="030F0702030302020204" pitchFamily="66" charset="0"/>
              </a:rPr>
              <a:t>Our job as parents </a:t>
            </a:r>
            <a:r>
              <a:rPr lang="en-GB" b="1" dirty="0" smtClean="0">
                <a:latin typeface="Comic Sans MS" panose="030F0702030302020204" pitchFamily="66" charset="0"/>
              </a:rPr>
              <a:t>is</a:t>
            </a:r>
            <a:r>
              <a:rPr lang="en-GB" dirty="0" smtClean="0">
                <a:latin typeface="Comic Sans MS" panose="030F0702030302020204" pitchFamily="66" charset="0"/>
              </a:rPr>
              <a:t> to provide children with food, shelter</a:t>
            </a:r>
            <a:r>
              <a:rPr lang="en-GB" dirty="0">
                <a:latin typeface="Comic Sans MS" panose="030F0702030302020204" pitchFamily="66" charset="0"/>
              </a:rPr>
              <a:t> </a:t>
            </a:r>
            <a:r>
              <a:rPr lang="en-GB" dirty="0" smtClean="0">
                <a:latin typeface="Comic Sans MS" panose="030F0702030302020204" pitchFamily="66" charset="0"/>
              </a:rPr>
              <a:t>and meet health care needs. We also need to be providing emotional warmth, comfort and love. We don’t need to be perfect with these, we only need to be </a:t>
            </a:r>
          </a:p>
          <a:p>
            <a:pPr marL="0" indent="0" algn="ctr">
              <a:buNone/>
            </a:pPr>
            <a:r>
              <a:rPr lang="en-GB" sz="9600" dirty="0" smtClean="0">
                <a:latin typeface="Comic Sans MS" panose="030F0702030302020204" pitchFamily="66" charset="0"/>
              </a:rPr>
              <a:t>‘good enough’.</a:t>
            </a:r>
          </a:p>
          <a:p>
            <a:pPr marL="0" indent="0" algn="ctr">
              <a:buNone/>
            </a:pPr>
            <a:r>
              <a:rPr lang="en-GB" sz="1500" dirty="0" smtClean="0">
                <a:latin typeface="Comic Sans MS" panose="030F0702030302020204" pitchFamily="66" charset="0"/>
              </a:rPr>
              <a:t>Hooray!</a:t>
            </a:r>
            <a:r>
              <a:rPr lang="en-GB" sz="1500" dirty="0" smtClean="0"/>
              <a:t> </a:t>
            </a:r>
          </a:p>
          <a:p>
            <a:pPr marL="0" indent="0">
              <a:buNone/>
            </a:pPr>
            <a:endParaRPr lang="en-GB" dirty="0"/>
          </a:p>
        </p:txBody>
      </p:sp>
    </p:spTree>
    <p:extLst>
      <p:ext uri="{BB962C8B-B14F-4D97-AF65-F5344CB8AC3E}">
        <p14:creationId xmlns:p14="http://schemas.microsoft.com/office/powerpoint/2010/main" val="1019011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85000" lnSpcReduction="20000"/>
          </a:bodyPr>
          <a:lstStyle/>
          <a:p>
            <a:pPr marL="0" indent="0">
              <a:buNone/>
            </a:pPr>
            <a:r>
              <a:rPr lang="en-GB" dirty="0" smtClean="0"/>
              <a:t> </a:t>
            </a:r>
          </a:p>
          <a:p>
            <a:pPr marL="0" indent="0">
              <a:buNone/>
            </a:pPr>
            <a:r>
              <a:rPr lang="en-GB" sz="6000" dirty="0" smtClean="0">
                <a:latin typeface="Comic Sans MS" panose="030F0702030302020204" pitchFamily="66" charset="0"/>
              </a:rPr>
              <a:t>This will be more difficult for parents to achieve when they themselves are stressed and experiencing so many changes in such a short period of time to almost every aspect of life as we know it. </a:t>
            </a:r>
            <a:endParaRPr lang="en-GB" sz="6000" dirty="0">
              <a:latin typeface="Comic Sans MS" panose="030F0702030302020204" pitchFamily="66" charset="0"/>
            </a:endParaRPr>
          </a:p>
        </p:txBody>
      </p:sp>
    </p:spTree>
    <p:extLst>
      <p:ext uri="{BB962C8B-B14F-4D97-AF65-F5344CB8AC3E}">
        <p14:creationId xmlns:p14="http://schemas.microsoft.com/office/powerpoint/2010/main" val="247055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lgn="ctr">
              <a:buNone/>
            </a:pPr>
            <a:endParaRPr lang="en-GB" sz="6000" dirty="0">
              <a:latin typeface="Comic Sans MS" panose="030F0702030302020204" pitchFamily="66" charset="0"/>
            </a:endParaRPr>
          </a:p>
          <a:p>
            <a:pPr marL="0" indent="0" algn="ctr">
              <a:buNone/>
            </a:pPr>
            <a:r>
              <a:rPr lang="en-GB" sz="6000" dirty="0" smtClean="0">
                <a:latin typeface="Comic Sans MS" panose="030F0702030302020204" pitchFamily="66" charset="0"/>
              </a:rPr>
              <a:t>We are all drawing on parts of ourselves that have never been tested like this before!</a:t>
            </a:r>
            <a:endParaRPr lang="en-GB" sz="6000" dirty="0">
              <a:latin typeface="Comic Sans MS" panose="030F0702030302020204" pitchFamily="66" charset="0"/>
            </a:endParaRPr>
          </a:p>
        </p:txBody>
      </p:sp>
    </p:spTree>
    <p:extLst>
      <p:ext uri="{BB962C8B-B14F-4D97-AF65-F5344CB8AC3E}">
        <p14:creationId xmlns:p14="http://schemas.microsoft.com/office/powerpoint/2010/main" val="1535985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76872"/>
            <a:ext cx="4680520" cy="251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32656"/>
            <a:ext cx="8229600" cy="5793507"/>
          </a:xfrm>
        </p:spPr>
        <p:txBody>
          <a:bodyPr>
            <a:normAutofit fontScale="92500"/>
          </a:bodyPr>
          <a:lstStyle/>
          <a:p>
            <a:pPr marL="0" indent="0">
              <a:buNone/>
            </a:pPr>
            <a:r>
              <a:rPr lang="en-GB" sz="4000" dirty="0" smtClean="0">
                <a:latin typeface="Comic Sans MS" panose="030F0702030302020204" pitchFamily="66" charset="0"/>
              </a:rPr>
              <a:t>It is important that parents can take some time each day to access support with their own emotional wellbeing. As the saying goes </a:t>
            </a:r>
          </a:p>
          <a:p>
            <a:pPr marL="0" indent="0" algn="ctr">
              <a:buNone/>
            </a:pPr>
            <a:endParaRPr lang="en-GB" sz="4000" dirty="0" smtClean="0">
              <a:latin typeface="Comic Sans MS" panose="030F0702030302020204" pitchFamily="66" charset="0"/>
            </a:endParaRPr>
          </a:p>
          <a:p>
            <a:pPr marL="0" indent="0">
              <a:buNone/>
            </a:pPr>
            <a:endParaRPr lang="en-GB" sz="7200" dirty="0" smtClean="0">
              <a:latin typeface="Comic Sans MS" panose="030F0702030302020204" pitchFamily="66" charset="0"/>
            </a:endParaRPr>
          </a:p>
          <a:p>
            <a:pPr marL="0" indent="0">
              <a:buNone/>
            </a:pPr>
            <a:r>
              <a:rPr lang="en-GB" sz="4000" dirty="0">
                <a:latin typeface="Comic Sans MS" panose="030F0702030302020204" pitchFamily="66" charset="0"/>
              </a:rPr>
              <a:t>I</a:t>
            </a:r>
            <a:r>
              <a:rPr lang="en-GB" sz="4000" dirty="0" smtClean="0">
                <a:latin typeface="Comic Sans MS" panose="030F0702030302020204" pitchFamily="66" charset="0"/>
              </a:rPr>
              <a:t>t is vital that parents keep their own emotional wellbeing ‘cup’ topped up.  </a:t>
            </a:r>
          </a:p>
        </p:txBody>
      </p:sp>
    </p:spTree>
    <p:extLst>
      <p:ext uri="{BB962C8B-B14F-4D97-AF65-F5344CB8AC3E}">
        <p14:creationId xmlns:p14="http://schemas.microsoft.com/office/powerpoint/2010/main" val="104435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912768"/>
          </a:xfrm>
        </p:spPr>
        <p:txBody>
          <a:bodyPr>
            <a:normAutofit/>
          </a:bodyPr>
          <a:lstStyle/>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There are many different ways to do this such as </a:t>
            </a:r>
          </a:p>
          <a:p>
            <a:pPr>
              <a:buFontTx/>
              <a:buChar char="-"/>
            </a:pPr>
            <a:r>
              <a:rPr lang="en-GB" dirty="0" smtClean="0">
                <a:latin typeface="Comic Sans MS" panose="030F0702030302020204" pitchFamily="66" charset="0"/>
              </a:rPr>
              <a:t>talking with adult peers online or over the phone. </a:t>
            </a:r>
          </a:p>
          <a:p>
            <a:pPr>
              <a:buFontTx/>
              <a:buChar char="-"/>
            </a:pPr>
            <a:endParaRPr lang="en-GB" dirty="0" smtClean="0">
              <a:latin typeface="Comic Sans MS" panose="030F0702030302020204" pitchFamily="66" charset="0"/>
            </a:endParaRPr>
          </a:p>
          <a:p>
            <a:pPr>
              <a:buFontTx/>
              <a:buChar char="-"/>
            </a:pPr>
            <a:r>
              <a:rPr lang="en-GB" dirty="0">
                <a:latin typeface="Comic Sans MS" panose="030F0702030302020204" pitchFamily="66" charset="0"/>
              </a:rPr>
              <a:t>k</a:t>
            </a:r>
            <a:r>
              <a:rPr lang="en-GB" dirty="0" smtClean="0">
                <a:latin typeface="Comic Sans MS" panose="030F0702030302020204" pitchFamily="66" charset="0"/>
              </a:rPr>
              <a:t>eeping an interna</a:t>
            </a:r>
            <a:r>
              <a:rPr lang="en-GB" dirty="0">
                <a:latin typeface="Comic Sans MS" panose="030F0702030302020204" pitchFamily="66" charset="0"/>
              </a:rPr>
              <a:t>l</a:t>
            </a:r>
            <a:r>
              <a:rPr lang="en-GB" dirty="0" smtClean="0">
                <a:latin typeface="Comic Sans MS" panose="030F0702030302020204" pitchFamily="66" charset="0"/>
              </a:rPr>
              <a:t> ‘check’ our own levels of ‘emotional regulation’.  </a:t>
            </a:r>
          </a:p>
          <a:p>
            <a:pPr>
              <a:buFontTx/>
              <a:buChar char="-"/>
            </a:pPr>
            <a:endParaRPr lang="en-GB" dirty="0" smtClean="0">
              <a:latin typeface="Comic Sans MS" panose="030F0702030302020204" pitchFamily="66" charset="0"/>
            </a:endParaRPr>
          </a:p>
          <a:p>
            <a:pPr>
              <a:buFontTx/>
              <a:buChar char="-"/>
            </a:pPr>
            <a:r>
              <a:rPr lang="en-GB" dirty="0" smtClean="0">
                <a:latin typeface="Comic Sans MS" panose="030F0702030302020204" pitchFamily="66" charset="0"/>
              </a:rPr>
              <a:t>noticing when we may be experiencing ‘overwhelm’ and need a mini ‘brain break’ for a while. </a:t>
            </a:r>
          </a:p>
          <a:p>
            <a:pPr marL="0" indent="0">
              <a:buNone/>
            </a:pPr>
            <a:r>
              <a:rPr lang="en-GB" dirty="0" smtClean="0">
                <a:latin typeface="Comic Sans MS" panose="030F0702030302020204" pitchFamily="66" charset="0"/>
              </a:rPr>
              <a:t>    </a:t>
            </a:r>
          </a:p>
          <a:p>
            <a:endParaRPr lang="en-GB" dirty="0">
              <a:latin typeface="Comic Sans MS" panose="030F0702030302020204" pitchFamily="66" charset="0"/>
            </a:endParaRPr>
          </a:p>
        </p:txBody>
      </p:sp>
    </p:spTree>
    <p:extLst>
      <p:ext uri="{BB962C8B-B14F-4D97-AF65-F5344CB8AC3E}">
        <p14:creationId xmlns:p14="http://schemas.microsoft.com/office/powerpoint/2010/main" val="750959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912768"/>
          </a:xfrm>
        </p:spPr>
        <p:txBody>
          <a:bodyPr>
            <a:normAutofit/>
          </a:bodyPr>
          <a:lstStyle/>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There are many different ways to do this such as </a:t>
            </a:r>
          </a:p>
          <a:p>
            <a:pPr>
              <a:buFontTx/>
              <a:buChar char="-"/>
            </a:pPr>
            <a:r>
              <a:rPr lang="en-GB" dirty="0">
                <a:latin typeface="Comic Sans MS" panose="030F0702030302020204" pitchFamily="66" charset="0"/>
              </a:rPr>
              <a:t>not putting </a:t>
            </a:r>
            <a:r>
              <a:rPr lang="en-GB" dirty="0" smtClean="0">
                <a:latin typeface="Comic Sans MS" panose="030F0702030302020204" pitchFamily="66" charset="0"/>
              </a:rPr>
              <a:t>too </a:t>
            </a:r>
            <a:r>
              <a:rPr lang="en-GB" dirty="0">
                <a:latin typeface="Comic Sans MS" panose="030F0702030302020204" pitchFamily="66" charset="0"/>
              </a:rPr>
              <a:t>much pressure on yourself to formally educate your child/</a:t>
            </a:r>
            <a:r>
              <a:rPr lang="en-GB" dirty="0" err="1">
                <a:latin typeface="Comic Sans MS" panose="030F0702030302020204" pitchFamily="66" charset="0"/>
              </a:rPr>
              <a:t>ren</a:t>
            </a:r>
            <a:r>
              <a:rPr lang="en-GB" dirty="0">
                <a:latin typeface="Comic Sans MS" panose="030F0702030302020204" pitchFamily="66" charset="0"/>
              </a:rPr>
              <a:t>.</a:t>
            </a:r>
          </a:p>
          <a:p>
            <a:pPr>
              <a:buFontTx/>
              <a:buChar char="-"/>
            </a:pPr>
            <a:endParaRPr lang="en-GB" dirty="0" smtClean="0">
              <a:latin typeface="Comic Sans MS" panose="030F0702030302020204" pitchFamily="66" charset="0"/>
            </a:endParaRPr>
          </a:p>
          <a:p>
            <a:pPr>
              <a:buFontTx/>
              <a:buChar char="-"/>
            </a:pPr>
            <a:r>
              <a:rPr lang="en-GB" dirty="0" smtClean="0">
                <a:latin typeface="Comic Sans MS" panose="030F0702030302020204" pitchFamily="66" charset="0"/>
              </a:rPr>
              <a:t>be </a:t>
            </a:r>
            <a:r>
              <a:rPr lang="en-GB" dirty="0">
                <a:latin typeface="Comic Sans MS" panose="030F0702030302020204" pitchFamily="66" charset="0"/>
              </a:rPr>
              <a:t>realistic about what you are going to be able to achieve under these </a:t>
            </a:r>
            <a:r>
              <a:rPr lang="en-GB" dirty="0" smtClean="0">
                <a:latin typeface="Comic Sans MS" panose="030F0702030302020204" pitchFamily="66" charset="0"/>
              </a:rPr>
              <a:t>circumstances.</a:t>
            </a:r>
          </a:p>
          <a:p>
            <a:pPr>
              <a:buFontTx/>
              <a:buChar char="-"/>
            </a:pPr>
            <a:endParaRPr lang="en-GB" dirty="0">
              <a:latin typeface="Comic Sans MS" panose="030F0702030302020204" pitchFamily="66" charset="0"/>
            </a:endParaRPr>
          </a:p>
          <a:p>
            <a:pPr>
              <a:buFontTx/>
              <a:buChar char="-"/>
            </a:pPr>
            <a:r>
              <a:rPr lang="en-GB" dirty="0" smtClean="0">
                <a:latin typeface="Comic Sans MS" panose="030F0702030302020204" pitchFamily="66" charset="0"/>
              </a:rPr>
              <a:t>Remember </a:t>
            </a:r>
            <a:r>
              <a:rPr lang="en-GB" dirty="0">
                <a:latin typeface="Comic Sans MS" panose="030F0702030302020204" pitchFamily="66" charset="0"/>
              </a:rPr>
              <a:t>this is not ‘easy’. </a:t>
            </a:r>
          </a:p>
          <a:p>
            <a:pPr marL="0" indent="0">
              <a:buNone/>
            </a:pPr>
            <a:r>
              <a:rPr lang="en-GB" dirty="0" smtClean="0">
                <a:latin typeface="Comic Sans MS" panose="030F0702030302020204" pitchFamily="66" charset="0"/>
              </a:rPr>
              <a:t>    </a:t>
            </a:r>
          </a:p>
          <a:p>
            <a:endParaRPr lang="en-GB" dirty="0">
              <a:latin typeface="Comic Sans MS" panose="030F0702030302020204" pitchFamily="66" charset="0"/>
            </a:endParaRPr>
          </a:p>
        </p:txBody>
      </p:sp>
    </p:spTree>
    <p:extLst>
      <p:ext uri="{BB962C8B-B14F-4D97-AF65-F5344CB8AC3E}">
        <p14:creationId xmlns:p14="http://schemas.microsoft.com/office/powerpoint/2010/main" val="3289435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5832647"/>
          </a:xfrm>
        </p:spPr>
        <p:txBody>
          <a:bodyPr>
            <a:normAutofit fontScale="90000"/>
          </a:bodyPr>
          <a:lstStyle/>
          <a:p>
            <a:pPr algn="ctr"/>
            <a:r>
              <a:rPr lang="en-GB" sz="9600" dirty="0" smtClean="0">
                <a:latin typeface="Comic Sans MS" panose="030F0702030302020204" pitchFamily="66" charset="0"/>
              </a:rPr>
              <a:t>Can we ‘play’ our way through this corona crisis?</a:t>
            </a:r>
            <a:endParaRPr lang="en-GB" sz="9600" dirty="0">
              <a:latin typeface="Comic Sans MS" panose="030F0702030302020204" pitchFamily="66" charset="0"/>
            </a:endParaRPr>
          </a:p>
        </p:txBody>
      </p:sp>
    </p:spTree>
    <p:extLst>
      <p:ext uri="{BB962C8B-B14F-4D97-AF65-F5344CB8AC3E}">
        <p14:creationId xmlns:p14="http://schemas.microsoft.com/office/powerpoint/2010/main" val="1124819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6480720"/>
          </a:xfrm>
        </p:spPr>
        <p:txBody>
          <a:bodyPr>
            <a:normAutofit fontScale="25000" lnSpcReduction="20000"/>
          </a:bodyPr>
          <a:lstStyle/>
          <a:p>
            <a:pPr marL="0" indent="0">
              <a:buNone/>
            </a:pPr>
            <a:endParaRPr lang="en-GB" sz="2200" dirty="0" smtClean="0"/>
          </a:p>
          <a:p>
            <a:pPr marL="0" indent="0">
              <a:buNone/>
            </a:pPr>
            <a:endParaRPr lang="en-GB" sz="2200" dirty="0" smtClean="0"/>
          </a:p>
          <a:p>
            <a:pPr marL="0" indent="0">
              <a:buNone/>
            </a:pPr>
            <a:endParaRPr lang="en-GB" sz="6500" dirty="0" smtClean="0"/>
          </a:p>
          <a:p>
            <a:pPr marL="0" indent="0">
              <a:buNone/>
            </a:pPr>
            <a:r>
              <a:rPr lang="en-GB" sz="14400" dirty="0" smtClean="0">
                <a:latin typeface="Comic Sans MS" panose="030F0702030302020204" pitchFamily="66" charset="0"/>
              </a:rPr>
              <a:t>Young children do not have the capacity to make sense of all the changes that are happening. They don’t really grasp why you are now at home all the time and no one is going out anywhere. </a:t>
            </a:r>
          </a:p>
          <a:p>
            <a:pPr marL="0" indent="0">
              <a:buNone/>
            </a:pPr>
            <a:endParaRPr lang="en-GB" sz="6500" dirty="0" smtClean="0">
              <a:latin typeface="Comic Sans MS" panose="030F0702030302020204" pitchFamily="66" charset="0"/>
            </a:endParaRPr>
          </a:p>
          <a:p>
            <a:pPr marL="0" indent="0">
              <a:buNone/>
            </a:pPr>
            <a:endParaRPr lang="en-GB" sz="6500" dirty="0">
              <a:latin typeface="Comic Sans MS" panose="030F0702030302020204" pitchFamily="66" charset="0"/>
            </a:endParaRPr>
          </a:p>
          <a:p>
            <a:pPr marL="0" indent="0">
              <a:buNone/>
            </a:pPr>
            <a:endParaRPr lang="en-GB" sz="6500" dirty="0">
              <a:latin typeface="Comic Sans MS" panose="030F0702030302020204" pitchFamily="66" charset="0"/>
            </a:endParaRPr>
          </a:p>
          <a:p>
            <a:pPr marL="0" indent="0">
              <a:buNone/>
            </a:pPr>
            <a:endParaRPr lang="en-GB" sz="6500" dirty="0" smtClean="0">
              <a:latin typeface="Comic Sans MS" panose="030F0702030302020204" pitchFamily="66" charset="0"/>
            </a:endParaRPr>
          </a:p>
          <a:p>
            <a:pPr marL="0" indent="0">
              <a:buNone/>
            </a:pPr>
            <a:endParaRPr lang="en-GB" sz="5100" dirty="0" smtClean="0">
              <a:latin typeface="Comic Sans MS" panose="030F0702030302020204" pitchFamily="66" charset="0"/>
            </a:endParaRPr>
          </a:p>
          <a:p>
            <a:pPr marL="0" indent="0">
              <a:buNone/>
            </a:pPr>
            <a:endParaRPr lang="en-GB" sz="2200" dirty="0" smtClean="0">
              <a:latin typeface="Comic Sans MS" panose="030F0702030302020204" pitchFamily="66" charset="0"/>
            </a:endParaRPr>
          </a:p>
          <a:p>
            <a:pPr marL="0" indent="0">
              <a:buNone/>
            </a:pPr>
            <a:endParaRPr lang="en-GB" sz="2200" dirty="0">
              <a:latin typeface="Comic Sans MS" panose="030F0702030302020204" pitchFamily="66" charset="0"/>
            </a:endParaRPr>
          </a:p>
          <a:p>
            <a:pPr marL="0" indent="0">
              <a:buNone/>
            </a:pPr>
            <a:r>
              <a:rPr lang="en-GB" sz="2200" dirty="0" smtClean="0">
                <a:latin typeface="Comic Sans MS" panose="030F0702030302020204" pitchFamily="66" charset="0"/>
              </a:rPr>
              <a:t>  </a:t>
            </a:r>
            <a:endParaRPr lang="en-GB" sz="2200" dirty="0">
              <a:latin typeface="Comic Sans MS" panose="030F0702030302020204" pitchFamily="66"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0968"/>
            <a:ext cx="300722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63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6480720"/>
          </a:xfrm>
        </p:spPr>
        <p:txBody>
          <a:bodyPr>
            <a:normAutofit fontScale="25000" lnSpcReduction="20000"/>
          </a:bodyPr>
          <a:lstStyle/>
          <a:p>
            <a:pPr marL="0" indent="0">
              <a:buNone/>
            </a:pPr>
            <a:endParaRPr lang="en-GB" sz="2200" dirty="0" smtClean="0"/>
          </a:p>
          <a:p>
            <a:pPr marL="0" indent="0">
              <a:buNone/>
            </a:pPr>
            <a:endParaRPr lang="en-GB" sz="2200" dirty="0" smtClean="0"/>
          </a:p>
          <a:p>
            <a:pPr marL="0" indent="0">
              <a:buNone/>
            </a:pPr>
            <a:endParaRPr lang="en-GB" sz="6500" dirty="0" smtClean="0"/>
          </a:p>
          <a:p>
            <a:pPr marL="0" indent="0">
              <a:buNone/>
            </a:pPr>
            <a:endParaRPr lang="en-GB" sz="6500" dirty="0" smtClean="0">
              <a:latin typeface="Comic Sans MS" panose="030F0702030302020204" pitchFamily="66" charset="0"/>
            </a:endParaRPr>
          </a:p>
          <a:p>
            <a:pPr marL="0" indent="0">
              <a:buNone/>
            </a:pPr>
            <a:endParaRPr lang="en-GB" sz="6500" dirty="0" smtClean="0">
              <a:latin typeface="Comic Sans MS" panose="030F0702030302020204" pitchFamily="66" charset="0"/>
            </a:endParaRPr>
          </a:p>
          <a:p>
            <a:pPr marL="0" indent="0">
              <a:buNone/>
            </a:pPr>
            <a:endParaRPr lang="en-GB" sz="6500" dirty="0" smtClean="0">
              <a:latin typeface="Comic Sans MS" panose="030F0702030302020204" pitchFamily="66" charset="0"/>
            </a:endParaRPr>
          </a:p>
          <a:p>
            <a:pPr marL="0" indent="0">
              <a:buNone/>
            </a:pPr>
            <a:r>
              <a:rPr lang="en-GB" sz="14400" dirty="0" smtClean="0">
                <a:latin typeface="Comic Sans MS" panose="030F0702030302020204" pitchFamily="66" charset="0"/>
              </a:rPr>
              <a:t>Even more confusing you may be spending time working from home and your child can’t understand why they can’t just go to you when they feel they want to. </a:t>
            </a:r>
            <a:endParaRPr lang="en-GB" sz="14400" dirty="0">
              <a:latin typeface="Comic Sans MS" panose="030F0702030302020204" pitchFamily="66" charset="0"/>
            </a:endParaRPr>
          </a:p>
          <a:p>
            <a:pPr marL="0" indent="0">
              <a:buNone/>
            </a:pPr>
            <a:endParaRPr lang="en-GB" sz="6500" dirty="0" smtClean="0">
              <a:latin typeface="Comic Sans MS" panose="030F0702030302020204" pitchFamily="66" charset="0"/>
            </a:endParaRPr>
          </a:p>
          <a:p>
            <a:pPr marL="0" indent="0">
              <a:buNone/>
            </a:pPr>
            <a:endParaRPr lang="en-GB" sz="5100" dirty="0" smtClean="0">
              <a:latin typeface="Comic Sans MS" panose="030F0702030302020204" pitchFamily="66" charset="0"/>
            </a:endParaRPr>
          </a:p>
          <a:p>
            <a:pPr marL="0" indent="0">
              <a:buNone/>
            </a:pPr>
            <a:endParaRPr lang="en-GB" sz="2200" dirty="0" smtClean="0">
              <a:latin typeface="Comic Sans MS" panose="030F0702030302020204" pitchFamily="66" charset="0"/>
            </a:endParaRPr>
          </a:p>
          <a:p>
            <a:pPr marL="0" indent="0">
              <a:buNone/>
            </a:pPr>
            <a:endParaRPr lang="en-GB" sz="2200" dirty="0">
              <a:latin typeface="Comic Sans MS" panose="030F0702030302020204" pitchFamily="66" charset="0"/>
            </a:endParaRPr>
          </a:p>
          <a:p>
            <a:pPr marL="0" indent="0">
              <a:buNone/>
            </a:pPr>
            <a:r>
              <a:rPr lang="en-GB" sz="2200" dirty="0" smtClean="0">
                <a:latin typeface="Comic Sans MS" panose="030F0702030302020204" pitchFamily="66" charset="0"/>
              </a:rPr>
              <a:t>  </a:t>
            </a:r>
            <a:endParaRPr lang="en-GB" sz="2200" dirty="0">
              <a:latin typeface="Comic Sans MS" panose="030F0702030302020204" pitchFamily="66"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56992"/>
            <a:ext cx="4176464" cy="23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870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endParaRPr lang="en-GB" sz="3600" dirty="0" smtClean="0">
              <a:latin typeface="Comic Sans MS" panose="030F0702030302020204" pitchFamily="66" charset="0"/>
            </a:endParaRPr>
          </a:p>
          <a:p>
            <a:pPr marL="0" indent="0">
              <a:buNone/>
            </a:pPr>
            <a:r>
              <a:rPr lang="en-GB" sz="4000" dirty="0" smtClean="0">
                <a:latin typeface="Comic Sans MS" panose="030F0702030302020204" pitchFamily="66" charset="0"/>
              </a:rPr>
              <a:t>When children (and adults!) experience this sort of psychological stress they may go back to earlier stages of development. This is known as ‘regressive behaviour’. This is not necessarily something that we would worry about</a:t>
            </a:r>
            <a:r>
              <a:rPr lang="en-GB" sz="3600" dirty="0" smtClean="0">
                <a:latin typeface="Comic Sans MS" panose="030F0702030302020204" pitchFamily="66" charset="0"/>
              </a:rPr>
              <a:t>. </a:t>
            </a:r>
          </a:p>
        </p:txBody>
      </p:sp>
    </p:spTree>
    <p:extLst>
      <p:ext uri="{BB962C8B-B14F-4D97-AF65-F5344CB8AC3E}">
        <p14:creationId xmlns:p14="http://schemas.microsoft.com/office/powerpoint/2010/main" val="975552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6076056"/>
          </a:xfrm>
        </p:spPr>
        <p:txBody>
          <a:bodyPr>
            <a:normAutofit lnSpcReduction="10000"/>
          </a:bodyPr>
          <a:lstStyle/>
          <a:p>
            <a:pPr marL="0" indent="0">
              <a:buNone/>
            </a:pPr>
            <a:endParaRPr lang="en-GB" dirty="0" smtClean="0">
              <a:latin typeface="Comic Sans MS" panose="030F0702030302020204" pitchFamily="66" charset="0"/>
            </a:endParaRPr>
          </a:p>
          <a:p>
            <a:pPr marL="0" indent="0">
              <a:buNone/>
            </a:pPr>
            <a:r>
              <a:rPr lang="en-GB" sz="4000" dirty="0" smtClean="0">
                <a:latin typeface="Comic Sans MS" panose="030F0702030302020204" pitchFamily="66" charset="0"/>
              </a:rPr>
              <a:t>It </a:t>
            </a:r>
            <a:r>
              <a:rPr lang="en-GB" sz="4000" dirty="0">
                <a:latin typeface="Comic Sans MS" panose="030F0702030302020204" pitchFamily="66" charset="0"/>
              </a:rPr>
              <a:t>suggests that the child may have a bit of unfinished business from and earlier stage of development. They may want to play with toys that we would consider are for a much younger age or games that they played when they were younger. Let them do this. </a:t>
            </a:r>
          </a:p>
          <a:p>
            <a:endParaRPr lang="en-GB" dirty="0"/>
          </a:p>
        </p:txBody>
      </p:sp>
    </p:spTree>
    <p:extLst>
      <p:ext uri="{BB962C8B-B14F-4D97-AF65-F5344CB8AC3E}">
        <p14:creationId xmlns:p14="http://schemas.microsoft.com/office/powerpoint/2010/main" val="773473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69160"/>
            <a:ext cx="8183880" cy="733832"/>
          </a:xfrm>
        </p:spPr>
        <p:txBody>
          <a:bodyPr/>
          <a:lstStyle/>
          <a:p>
            <a:r>
              <a:rPr lang="en-GB" dirty="0" smtClean="0"/>
              <a:t>The importance of play </a:t>
            </a:r>
            <a:endParaRPr lang="en-GB"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331236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6 Types of Play to Help Your Child Learn and Grow - PureW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836712"/>
            <a:ext cx="381642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617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5937523"/>
          </a:xfrm>
        </p:spPr>
        <p:txBody>
          <a:bodyPr>
            <a:normAutofit/>
          </a:bodyPr>
          <a:lstStyle/>
          <a:p>
            <a:pPr marL="0" indent="0">
              <a:buNone/>
            </a:pPr>
            <a:endParaRPr lang="en-GB" sz="3600" dirty="0" smtClean="0"/>
          </a:p>
          <a:p>
            <a:pPr marL="0" indent="0">
              <a:buNone/>
            </a:pPr>
            <a:r>
              <a:rPr lang="en-GB" sz="3600" dirty="0" smtClean="0">
                <a:latin typeface="Comic Sans MS" panose="030F0702030302020204" pitchFamily="66" charset="0"/>
              </a:rPr>
              <a:t>This may be the opportunity they have been waiting for to be at home with their parent/s doing the things they used to enjoy at an earlier stage of their life. We encourage you to make use of this potential opportunity to connect with your child.    </a:t>
            </a:r>
          </a:p>
          <a:p>
            <a:pPr marL="0" indent="0">
              <a:buNone/>
            </a:pPr>
            <a:endParaRPr lang="en-GB" sz="3600" dirty="0"/>
          </a:p>
        </p:txBody>
      </p:sp>
    </p:spTree>
    <p:extLst>
      <p:ext uri="{BB962C8B-B14F-4D97-AF65-F5344CB8AC3E}">
        <p14:creationId xmlns:p14="http://schemas.microsoft.com/office/powerpoint/2010/main" val="2758783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Connecting with our children through play</a:t>
            </a:r>
            <a:endParaRPr lang="en-GB"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34481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145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buNone/>
            </a:pPr>
            <a:endParaRPr lang="en-GB" sz="5400" dirty="0" smtClean="0">
              <a:latin typeface="Comic Sans MS" panose="030F0702030302020204" pitchFamily="66" charset="0"/>
            </a:endParaRPr>
          </a:p>
          <a:p>
            <a:pPr marL="0" indent="0">
              <a:buNone/>
            </a:pPr>
            <a:r>
              <a:rPr lang="en-GB" sz="5400" dirty="0" smtClean="0">
                <a:latin typeface="Comic Sans MS" panose="030F0702030302020204" pitchFamily="66" charset="0"/>
              </a:rPr>
              <a:t>We can also help children manage their levels of emotional regulation. </a:t>
            </a:r>
          </a:p>
          <a:p>
            <a:pPr marL="0" indent="0">
              <a:buNone/>
            </a:pPr>
            <a:endParaRPr lang="en-GB" sz="5400" dirty="0" smtClean="0">
              <a:latin typeface="Comic Sans MS" panose="030F0702030302020204" pitchFamily="66" charset="0"/>
            </a:endParaRPr>
          </a:p>
          <a:p>
            <a:pPr marL="0" indent="0">
              <a:buNone/>
            </a:pPr>
            <a:r>
              <a:rPr lang="en-GB" sz="5400" dirty="0" smtClean="0">
                <a:latin typeface="Comic Sans MS" panose="030F0702030302020204" pitchFamily="66" charset="0"/>
              </a:rPr>
              <a:t>There are lots of ways to do this. Here are a few ideas.    </a:t>
            </a:r>
            <a:endParaRPr lang="en-GB" sz="5400" dirty="0">
              <a:latin typeface="Comic Sans MS" panose="030F0702030302020204" pitchFamily="66" charset="0"/>
            </a:endParaRPr>
          </a:p>
        </p:txBody>
      </p:sp>
    </p:spTree>
    <p:extLst>
      <p:ext uri="{BB962C8B-B14F-4D97-AF65-F5344CB8AC3E}">
        <p14:creationId xmlns:p14="http://schemas.microsoft.com/office/powerpoint/2010/main" val="2454513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endParaRPr lang="en-GB" dirty="0" smtClean="0"/>
          </a:p>
          <a:p>
            <a:pPr marL="0" indent="0" algn="ctr">
              <a:buNone/>
            </a:pPr>
            <a:r>
              <a:rPr lang="en-GB" b="1" dirty="0" smtClean="0">
                <a:latin typeface="Comic Sans MS" panose="030F0702030302020204" pitchFamily="66" charset="0"/>
              </a:rPr>
              <a:t>‘Changing the field of view’ </a:t>
            </a:r>
          </a:p>
          <a:p>
            <a:pPr marL="0" indent="0">
              <a:buNone/>
            </a:pPr>
            <a:r>
              <a:rPr lang="en-GB" dirty="0" smtClean="0">
                <a:latin typeface="Comic Sans MS" panose="030F0702030302020204" pitchFamily="66" charset="0"/>
              </a:rPr>
              <a:t>by going outside, out onto the balcony (or if neither is possible looking out of the window)</a:t>
            </a:r>
          </a:p>
          <a:p>
            <a:endParaRPr lang="en-GB" sz="1400" dirty="0" smtClean="0">
              <a:latin typeface="Comic Sans MS" panose="030F0702030302020204" pitchFamily="66" charset="0"/>
            </a:endParaRPr>
          </a:p>
          <a:p>
            <a:pPr marL="0" indent="0">
              <a:buNone/>
            </a:pPr>
            <a:r>
              <a:rPr lang="en-GB" dirty="0" smtClean="0">
                <a:latin typeface="Comic Sans MS" panose="030F0702030302020204" pitchFamily="66" charset="0"/>
              </a:rPr>
              <a:t>Ask your child what they can see, hear, smell, feel and taste. This ‘sensory focussing’ helps to focus the mind into the here and now and lowers internal stress chemical levels. </a:t>
            </a:r>
            <a:endParaRPr lang="en-GB" dirty="0">
              <a:latin typeface="Comic Sans MS" panose="030F0702030302020204" pitchFamily="66" charset="0"/>
            </a:endParaRPr>
          </a:p>
          <a:p>
            <a:pPr marL="0" indent="0">
              <a:buNone/>
            </a:pPr>
            <a:r>
              <a:rPr lang="en-GB" dirty="0" smtClean="0">
                <a:latin typeface="Comic Sans MS" panose="030F0702030302020204" pitchFamily="66" charset="0"/>
              </a:rPr>
              <a:t> </a:t>
            </a:r>
            <a:endParaRPr lang="en-GB" dirty="0">
              <a:latin typeface="Comic Sans MS" panose="030F0702030302020204" pitchFamily="66"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21088"/>
            <a:ext cx="7488832" cy="148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935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lgn="ctr">
              <a:buNone/>
            </a:pPr>
            <a:endParaRPr lang="en-GB" b="1" dirty="0" smtClean="0">
              <a:latin typeface="Comic Sans MS" panose="030F0702030302020204" pitchFamily="66" charset="0"/>
            </a:endParaRPr>
          </a:p>
          <a:p>
            <a:pPr marL="0" indent="0" algn="ctr">
              <a:buNone/>
            </a:pPr>
            <a:r>
              <a:rPr lang="en-GB" b="1" dirty="0" smtClean="0">
                <a:latin typeface="Comic Sans MS" panose="030F0702030302020204" pitchFamily="66" charset="0"/>
              </a:rPr>
              <a:t>‘Physical Activity’</a:t>
            </a:r>
          </a:p>
          <a:p>
            <a:r>
              <a:rPr lang="en-GB" dirty="0" smtClean="0">
                <a:latin typeface="Comic Sans MS" panose="030F0702030302020204" pitchFamily="66" charset="0"/>
              </a:rPr>
              <a:t>Give children plenty of opportunity to be active. Being physically active and moving the bigger muscles in the body can have a calming effect on the mind. </a:t>
            </a:r>
            <a:endParaRPr lang="en-GB" dirty="0">
              <a:latin typeface="Comic Sans MS" panose="030F0702030302020204" pitchFamily="66" charset="0"/>
            </a:endParaRPr>
          </a:p>
          <a:p>
            <a:r>
              <a:rPr lang="en-GB" dirty="0" smtClean="0">
                <a:latin typeface="Comic Sans MS" panose="030F0702030302020204" pitchFamily="66" charset="0"/>
              </a:rPr>
              <a:t>Children who find it difficult to remain calm will benefit from having the opportunity to safely let this out via body movement. </a:t>
            </a:r>
            <a:endParaRPr lang="en-GB" dirty="0">
              <a:latin typeface="Comic Sans MS" panose="030F0702030302020204" pitchFamily="66" charset="0"/>
            </a:endParaRPr>
          </a:p>
          <a:p>
            <a:r>
              <a:rPr lang="en-GB" dirty="0" smtClean="0">
                <a:latin typeface="Comic Sans MS" panose="030F0702030302020204" pitchFamily="66" charset="0"/>
              </a:rPr>
              <a:t>Regular short breaks to move about and be physical can help children stay within an emotional comfort zone.  </a:t>
            </a:r>
            <a:endParaRPr lang="en-GB" dirty="0">
              <a:latin typeface="Comic Sans MS" panose="030F0702030302020204" pitchFamily="66" charset="0"/>
            </a:endParaRPr>
          </a:p>
        </p:txBody>
      </p:sp>
    </p:spTree>
    <p:extLst>
      <p:ext uri="{BB962C8B-B14F-4D97-AF65-F5344CB8AC3E}">
        <p14:creationId xmlns:p14="http://schemas.microsoft.com/office/powerpoint/2010/main" val="1445159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5966123"/>
          </a:xfrm>
        </p:spPr>
        <p:txBody>
          <a:bodyPr>
            <a:normAutofit/>
          </a:bodyPr>
          <a:lstStyle/>
          <a:p>
            <a:pPr marL="0" indent="0">
              <a:buNone/>
            </a:pPr>
            <a:r>
              <a:rPr lang="en-GB" sz="3600" dirty="0" smtClean="0">
                <a:latin typeface="Comic Sans MS" panose="030F0702030302020204" pitchFamily="66" charset="0"/>
              </a:rPr>
              <a:t>So many things are uncertain at the moment. </a:t>
            </a:r>
          </a:p>
          <a:p>
            <a:pPr marL="0" indent="0">
              <a:buNone/>
            </a:pPr>
            <a:r>
              <a:rPr lang="en-GB" sz="3600" dirty="0" smtClean="0">
                <a:latin typeface="Comic Sans MS" panose="030F0702030302020204" pitchFamily="66" charset="0"/>
              </a:rPr>
              <a:t>We are hearing scary </a:t>
            </a:r>
          </a:p>
          <a:p>
            <a:pPr marL="0" indent="0">
              <a:buNone/>
            </a:pPr>
            <a:r>
              <a:rPr lang="en-GB" sz="3600" dirty="0" smtClean="0">
                <a:latin typeface="Comic Sans MS" panose="030F0702030302020204" pitchFamily="66" charset="0"/>
              </a:rPr>
              <a:t>things on the news </a:t>
            </a:r>
          </a:p>
          <a:p>
            <a:pPr marL="0" indent="0">
              <a:buNone/>
            </a:pPr>
            <a:r>
              <a:rPr lang="en-GB" sz="3600" dirty="0" smtClean="0">
                <a:latin typeface="Comic Sans MS" panose="030F0702030302020204" pitchFamily="66" charset="0"/>
              </a:rPr>
              <a:t>every day. </a:t>
            </a:r>
            <a:endParaRPr lang="en-GB" sz="3600" dirty="0">
              <a:latin typeface="Comic Sans MS" panose="030F0702030302020204" pitchFamily="66" charset="0"/>
            </a:endParaRPr>
          </a:p>
          <a:p>
            <a:pPr marL="0" indent="0">
              <a:buNone/>
            </a:pPr>
            <a:r>
              <a:rPr lang="en-GB" sz="3600" dirty="0" smtClean="0">
                <a:latin typeface="Comic Sans MS" panose="030F0702030302020204" pitchFamily="66" charset="0"/>
              </a:rPr>
              <a:t>			  This can raise stress         			  levels and anxiety for 			</a:t>
            </a:r>
            <a:r>
              <a:rPr lang="en-GB" sz="3600" dirty="0">
                <a:latin typeface="Comic Sans MS" panose="030F0702030302020204" pitchFamily="66" charset="0"/>
              </a:rPr>
              <a:t> </a:t>
            </a:r>
            <a:r>
              <a:rPr lang="en-GB" sz="3600" dirty="0" smtClean="0">
                <a:latin typeface="Comic Sans MS" panose="030F0702030302020204" pitchFamily="66" charset="0"/>
              </a:rPr>
              <a:t> both parents and their      			  children.  </a:t>
            </a:r>
            <a:endParaRPr lang="en-GB" sz="3600" dirty="0">
              <a:latin typeface="Comic Sans MS" panose="030F0702030302020204" pitchFamily="66" charset="0"/>
            </a:endParaRPr>
          </a:p>
        </p:txBody>
      </p:sp>
      <p:pic>
        <p:nvPicPr>
          <p:cNvPr id="7" name="Picture 6" descr="Lower Stress Levels with these Foods | Nancy Guberti, M.S., C.N."/>
          <p:cNvPicPr/>
          <p:nvPr/>
        </p:nvPicPr>
        <p:blipFill>
          <a:blip r:embed="rId2">
            <a:extLst>
              <a:ext uri="{28A0092B-C50C-407E-A947-70E740481C1C}">
                <a14:useLocalDpi xmlns:a14="http://schemas.microsoft.com/office/drawing/2010/main" val="0"/>
              </a:ext>
            </a:extLst>
          </a:blip>
          <a:srcRect/>
          <a:stretch>
            <a:fillRect/>
          </a:stretch>
        </p:blipFill>
        <p:spPr bwMode="auto">
          <a:xfrm>
            <a:off x="525210" y="3645024"/>
            <a:ext cx="2838450" cy="2160240"/>
          </a:xfrm>
          <a:prstGeom prst="rect">
            <a:avLst/>
          </a:prstGeom>
          <a:noFill/>
          <a:ln>
            <a:noFill/>
          </a:ln>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239111"/>
            <a:ext cx="28003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165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5894115"/>
          </a:xfrm>
        </p:spPr>
        <p:txBody>
          <a:bodyPr/>
          <a:lstStyle/>
          <a:p>
            <a:pPr marL="0" indent="0" algn="ctr">
              <a:buNone/>
            </a:pPr>
            <a:endParaRPr lang="en-GB" dirty="0" smtClean="0">
              <a:latin typeface="Comic Sans MS" panose="030F0702030302020204" pitchFamily="66" charset="0"/>
            </a:endParaRPr>
          </a:p>
          <a:p>
            <a:pPr marL="0" indent="0" algn="ctr">
              <a:buNone/>
            </a:pPr>
            <a:r>
              <a:rPr lang="en-GB" dirty="0" smtClean="0">
                <a:latin typeface="Comic Sans MS" panose="030F0702030302020204" pitchFamily="66" charset="0"/>
              </a:rPr>
              <a:t>Use the idea of </a:t>
            </a:r>
          </a:p>
          <a:p>
            <a:pPr marL="0" indent="0" algn="ctr">
              <a:buNone/>
            </a:pPr>
            <a:endParaRPr lang="en-GB" dirty="0" smtClean="0">
              <a:latin typeface="Comic Sans MS" panose="030F0702030302020204" pitchFamily="66" charset="0"/>
            </a:endParaRPr>
          </a:p>
          <a:p>
            <a:pPr marL="0" indent="0" algn="ctr">
              <a:buNone/>
            </a:pPr>
            <a:r>
              <a:rPr lang="en-GB" sz="4800" dirty="0" smtClean="0">
                <a:latin typeface="Comic Sans MS" panose="030F0702030302020204" pitchFamily="66" charset="0"/>
              </a:rPr>
              <a:t>‘</a:t>
            </a:r>
            <a:r>
              <a:rPr lang="en-GB" sz="4800" b="1" dirty="0" smtClean="0">
                <a:latin typeface="Comic Sans MS" panose="030F0702030302020204" pitchFamily="66" charset="0"/>
              </a:rPr>
              <a:t>prescribing the behaviour’</a:t>
            </a:r>
            <a:endParaRPr lang="en-GB" sz="4800" b="1" dirty="0">
              <a:latin typeface="Comic Sans MS" panose="030F0702030302020204" pitchFamily="66" charset="0"/>
            </a:endParaRPr>
          </a:p>
          <a:p>
            <a:pPr marL="0" indent="0" algn="ctr">
              <a:buNone/>
            </a:pPr>
            <a:endParaRPr lang="en-GB" sz="2800" dirty="0" smtClean="0">
              <a:latin typeface="Comic Sans MS" panose="030F0702030302020204" pitchFamily="66" charset="0"/>
            </a:endParaRPr>
          </a:p>
          <a:p>
            <a:pPr marL="0" indent="0" algn="ctr">
              <a:buNone/>
            </a:pPr>
            <a:r>
              <a:rPr lang="en-GB" sz="2800" dirty="0" smtClean="0">
                <a:latin typeface="Comic Sans MS" panose="030F0702030302020204" pitchFamily="66" charset="0"/>
              </a:rPr>
              <a:t>So for example - if you have a child who hits out frequently you may give them something soft to throw into a bowl and have some fun with this. You may use cotton wool balls or scrunched up balls of newspaper etc. </a:t>
            </a:r>
          </a:p>
          <a:p>
            <a:pPr marL="0" indent="0" algn="ctr">
              <a:buNone/>
            </a:pPr>
            <a:r>
              <a:rPr lang="en-GB" sz="2800" dirty="0" smtClean="0">
                <a:latin typeface="Comic Sans MS" panose="030F0702030302020204" pitchFamily="66" charset="0"/>
              </a:rPr>
              <a:t>Everyone can join in with this.   </a:t>
            </a:r>
            <a:endParaRPr lang="en-GB" sz="2800" dirty="0">
              <a:latin typeface="Comic Sans MS" panose="030F0702030302020204" pitchFamily="66" charset="0"/>
            </a:endParaRPr>
          </a:p>
        </p:txBody>
      </p:sp>
    </p:spTree>
    <p:extLst>
      <p:ext uri="{BB962C8B-B14F-4D97-AF65-F5344CB8AC3E}">
        <p14:creationId xmlns:p14="http://schemas.microsoft.com/office/powerpoint/2010/main" val="1771991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69269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260648"/>
            <a:ext cx="8229600" cy="5865515"/>
          </a:xfrm>
        </p:spPr>
        <p:txBody>
          <a:bodyPr>
            <a:normAutofit lnSpcReduction="10000"/>
          </a:bodyPr>
          <a:lstStyle/>
          <a:p>
            <a:pPr marL="0" indent="0" algn="ctr">
              <a:buNone/>
            </a:pPr>
            <a:endParaRPr lang="en-GB" b="1" dirty="0" smtClean="0">
              <a:latin typeface="Comic Sans MS" panose="030F0702030302020204" pitchFamily="66" charset="0"/>
            </a:endParaRPr>
          </a:p>
          <a:p>
            <a:pPr marL="0" indent="0" algn="ctr">
              <a:buNone/>
            </a:pPr>
            <a:r>
              <a:rPr lang="en-GB" b="1" dirty="0" smtClean="0">
                <a:latin typeface="Comic Sans MS" panose="030F0702030302020204" pitchFamily="66" charset="0"/>
              </a:rPr>
              <a:t>‘Breath control’ </a:t>
            </a:r>
          </a:p>
          <a:p>
            <a:pPr marL="0" indent="0" algn="ctr">
              <a:buNone/>
            </a:pPr>
            <a:endParaRPr lang="en-GB" dirty="0">
              <a:latin typeface="Comic Sans MS" panose="030F0702030302020204" pitchFamily="66" charset="0"/>
            </a:endParaRPr>
          </a:p>
          <a:p>
            <a:pPr marL="0" indent="0">
              <a:buNone/>
            </a:pPr>
            <a:r>
              <a:rPr lang="en-GB" sz="2800" dirty="0" smtClean="0">
                <a:latin typeface="Comic Sans MS" panose="030F0702030302020204" pitchFamily="66" charset="0"/>
              </a:rPr>
              <a:t>We know that the ‘out breath’ is </a:t>
            </a:r>
          </a:p>
          <a:p>
            <a:pPr marL="0" indent="0">
              <a:buNone/>
            </a:pPr>
            <a:r>
              <a:rPr lang="en-GB" sz="2800" dirty="0" smtClean="0">
                <a:latin typeface="Comic Sans MS" panose="030F0702030302020204" pitchFamily="66" charset="0"/>
              </a:rPr>
              <a:t>the relaxation breath. </a:t>
            </a:r>
          </a:p>
          <a:p>
            <a:pPr marL="0" indent="0">
              <a:buNone/>
            </a:pPr>
            <a:endParaRPr lang="en-GB" sz="2800" dirty="0">
              <a:latin typeface="Comic Sans MS" panose="030F0702030302020204" pitchFamily="66" charset="0"/>
            </a:endParaRPr>
          </a:p>
          <a:p>
            <a:pPr marL="0" indent="0">
              <a:buNone/>
            </a:pPr>
            <a:r>
              <a:rPr lang="en-GB" sz="2800" dirty="0" smtClean="0">
                <a:latin typeface="Comic Sans MS" panose="030F0702030302020204" pitchFamily="66" charset="0"/>
              </a:rPr>
              <a:t>Anything that makes the out breath longer than the ‘in breath’ will take you towards a more relaxed inner state. </a:t>
            </a:r>
          </a:p>
          <a:p>
            <a:pPr marL="0" indent="0">
              <a:buNone/>
            </a:pPr>
            <a:endParaRPr lang="en-GB" sz="2800" dirty="0">
              <a:latin typeface="Comic Sans MS" panose="030F0702030302020204" pitchFamily="66" charset="0"/>
            </a:endParaRPr>
          </a:p>
          <a:p>
            <a:pPr marL="0" indent="0">
              <a:buNone/>
            </a:pPr>
            <a:r>
              <a:rPr lang="en-GB" sz="2800" dirty="0" smtClean="0">
                <a:latin typeface="Comic Sans MS" panose="030F0702030302020204" pitchFamily="66" charset="0"/>
              </a:rPr>
              <a:t>Simply by extending the length of the outward breath we can begin to lower the levels of stress chemicals in the body. </a:t>
            </a:r>
          </a:p>
          <a:p>
            <a:pPr marL="0" indent="0">
              <a:buNone/>
            </a:pPr>
            <a:endParaRPr lang="en-GB" sz="2800" dirty="0">
              <a:latin typeface="Comic Sans MS" panose="030F0702030302020204" pitchFamily="66" charset="0"/>
            </a:endParaRPr>
          </a:p>
          <a:p>
            <a:pPr marL="0" indent="0">
              <a:buNone/>
            </a:pPr>
            <a:endParaRPr lang="en-GB" sz="2800" dirty="0" smtClean="0">
              <a:latin typeface="Comic Sans MS" panose="030F0702030302020204" pitchFamily="66" charset="0"/>
            </a:endParaRPr>
          </a:p>
          <a:p>
            <a:pPr marL="0" indent="0">
              <a:buNone/>
            </a:pPr>
            <a:endParaRPr lang="en-GB" sz="2800" dirty="0" smtClean="0">
              <a:latin typeface="Comic Sans MS" panose="030F0702030302020204" pitchFamily="66" charset="0"/>
            </a:endParaRPr>
          </a:p>
          <a:p>
            <a:pPr marL="0" indent="0">
              <a:buNone/>
            </a:pPr>
            <a:endParaRPr lang="en-GB" sz="2800" dirty="0">
              <a:latin typeface="Comic Sans MS" panose="030F0702030302020204" pitchFamily="66" charset="0"/>
            </a:endParaRPr>
          </a:p>
        </p:txBody>
      </p:sp>
    </p:spTree>
    <p:extLst>
      <p:ext uri="{BB962C8B-B14F-4D97-AF65-F5344CB8AC3E}">
        <p14:creationId xmlns:p14="http://schemas.microsoft.com/office/powerpoint/2010/main" val="1841787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endParaRPr lang="en-GB" sz="6000" dirty="0" smtClean="0">
              <a:latin typeface="Comic Sans MS" panose="030F0702030302020204" pitchFamily="66" charset="0"/>
            </a:endParaRPr>
          </a:p>
          <a:p>
            <a:pPr marL="0" indent="0" algn="ctr">
              <a:buNone/>
            </a:pPr>
            <a:r>
              <a:rPr lang="en-GB" sz="6000" b="1" dirty="0" smtClean="0">
                <a:latin typeface="Comic Sans MS" panose="030F0702030302020204" pitchFamily="66" charset="0"/>
              </a:rPr>
              <a:t>‘Door breathing’ </a:t>
            </a:r>
          </a:p>
          <a:p>
            <a:pPr marL="0" indent="0" algn="ctr">
              <a:buNone/>
            </a:pPr>
            <a:endParaRPr lang="en-GB" sz="6000" dirty="0">
              <a:latin typeface="Comic Sans MS" panose="030F0702030302020204" pitchFamily="66" charset="0"/>
            </a:endParaRPr>
          </a:p>
          <a:p>
            <a:pPr marL="0" indent="0" algn="ctr">
              <a:buNone/>
            </a:pPr>
            <a:r>
              <a:rPr lang="en-GB" dirty="0" smtClean="0">
                <a:latin typeface="Comic Sans MS" panose="030F0702030302020204" pitchFamily="66" charset="0"/>
              </a:rPr>
              <a:t>… </a:t>
            </a:r>
            <a:r>
              <a:rPr lang="en-GB" dirty="0">
                <a:latin typeface="Comic Sans MS" panose="030F0702030302020204" pitchFamily="66" charset="0"/>
              </a:rPr>
              <a:t>yes honestly door breathing</a:t>
            </a:r>
            <a:r>
              <a:rPr lang="en-GB" dirty="0" smtClean="0">
                <a:latin typeface="Comic Sans MS" panose="030F0702030302020204" pitchFamily="66" charset="0"/>
              </a:rPr>
              <a:t>!</a:t>
            </a:r>
          </a:p>
          <a:p>
            <a:pPr marL="0" indent="0" algn="ctr">
              <a:buNone/>
            </a:pPr>
            <a:endParaRPr lang="en-GB" dirty="0">
              <a:latin typeface="Comic Sans MS" panose="030F0702030302020204" pitchFamily="66" charset="0"/>
            </a:endParaRPr>
          </a:p>
          <a:p>
            <a:pPr marL="0" indent="0">
              <a:buNone/>
            </a:pP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17032"/>
            <a:ext cx="2857500" cy="211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065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a:bodyPr>
          <a:lstStyle/>
          <a:p>
            <a:pPr marL="0" indent="0">
              <a:buNone/>
            </a:pPr>
            <a:endParaRPr lang="en-GB" dirty="0" smtClean="0">
              <a:latin typeface="Comic Sans MS" panose="030F0702030302020204" pitchFamily="66" charset="0"/>
            </a:endParaRPr>
          </a:p>
          <a:p>
            <a:pPr marL="0" indent="0">
              <a:buNone/>
            </a:pPr>
            <a:r>
              <a:rPr lang="en-GB" sz="2400" dirty="0" smtClean="0">
                <a:latin typeface="Comic Sans MS" panose="030F0702030302020204" pitchFamily="66" charset="0"/>
              </a:rPr>
              <a:t>Notice your breath. If possible breath in and out through your nose. Try to completely focus on the door and your breath. Keep breaths in and out at the same speed. </a:t>
            </a:r>
          </a:p>
          <a:p>
            <a:pPr marL="0" indent="0">
              <a:buNone/>
            </a:pPr>
            <a:endParaRPr lang="en-GB" sz="2400" dirty="0" smtClean="0">
              <a:latin typeface="Comic Sans MS" panose="030F0702030302020204" pitchFamily="66" charset="0"/>
            </a:endParaRPr>
          </a:p>
          <a:p>
            <a:pPr marL="0" indent="0">
              <a:buNone/>
            </a:pPr>
            <a:r>
              <a:rPr lang="en-GB" sz="2400" dirty="0" smtClean="0">
                <a:latin typeface="Comic Sans MS" panose="030F0702030302020204" pitchFamily="66" charset="0"/>
              </a:rPr>
              <a:t>Focus your vision on the top left corner of the door. Breath in as you move your gaze, slowly, along the top of the door. </a:t>
            </a:r>
          </a:p>
          <a:p>
            <a:pPr marL="0" indent="0">
              <a:buNone/>
            </a:pPr>
            <a:endParaRPr lang="en-GB" sz="2400" dirty="0" smtClean="0">
              <a:latin typeface="Comic Sans MS" panose="030F0702030302020204" pitchFamily="66" charset="0"/>
            </a:endParaRPr>
          </a:p>
          <a:p>
            <a:pPr marL="0" indent="0">
              <a:buNone/>
            </a:pPr>
            <a:r>
              <a:rPr lang="en-GB" sz="2400" dirty="0" smtClean="0">
                <a:latin typeface="Comic Sans MS" panose="030F0702030302020204" pitchFamily="66" charset="0"/>
              </a:rPr>
              <a:t>As your gaze arrives at the top right corner pause for a second before moving your gaze down towards the bottom right corner. As you are doing this breath out.  </a:t>
            </a:r>
          </a:p>
        </p:txBody>
      </p:sp>
    </p:spTree>
    <p:extLst>
      <p:ext uri="{BB962C8B-B14F-4D97-AF65-F5344CB8AC3E}">
        <p14:creationId xmlns:p14="http://schemas.microsoft.com/office/powerpoint/2010/main" val="102455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endParaRPr lang="en-GB" dirty="0" smtClean="0">
              <a:latin typeface="Comic Sans MS" panose="030F0702030302020204" pitchFamily="66" charset="0"/>
            </a:endParaRPr>
          </a:p>
          <a:p>
            <a:pPr marL="0" indent="0">
              <a:buNone/>
            </a:pPr>
            <a:r>
              <a:rPr lang="en-GB" sz="3000" dirty="0" smtClean="0">
                <a:latin typeface="Comic Sans MS" panose="030F0702030302020204" pitchFamily="66" charset="0"/>
              </a:rPr>
              <a:t>As your </a:t>
            </a:r>
            <a:r>
              <a:rPr lang="en-GB" sz="3000" dirty="0">
                <a:latin typeface="Comic Sans MS" panose="030F0702030302020204" pitchFamily="66" charset="0"/>
              </a:rPr>
              <a:t>gaze </a:t>
            </a:r>
            <a:r>
              <a:rPr lang="en-GB" sz="3000" dirty="0" smtClean="0">
                <a:latin typeface="Comic Sans MS" panose="030F0702030302020204" pitchFamily="66" charset="0"/>
              </a:rPr>
              <a:t>arrives at the bottom right corner of the door pause for a second. </a:t>
            </a:r>
          </a:p>
          <a:p>
            <a:pPr marL="0" indent="0">
              <a:buNone/>
            </a:pPr>
            <a:endParaRPr lang="en-GB" sz="3000" dirty="0" smtClean="0">
              <a:latin typeface="Comic Sans MS" panose="030F0702030302020204" pitchFamily="66" charset="0"/>
            </a:endParaRPr>
          </a:p>
          <a:p>
            <a:pPr marL="0" indent="0">
              <a:buNone/>
            </a:pPr>
            <a:r>
              <a:rPr lang="en-GB" sz="3000" dirty="0" smtClean="0">
                <a:latin typeface="Comic Sans MS" panose="030F0702030302020204" pitchFamily="66" charset="0"/>
              </a:rPr>
              <a:t>Move your gaze slowly to </a:t>
            </a:r>
            <a:r>
              <a:rPr lang="en-GB" sz="3000" dirty="0">
                <a:latin typeface="Comic Sans MS" panose="030F0702030302020204" pitchFamily="66" charset="0"/>
              </a:rPr>
              <a:t>the bottom left of the </a:t>
            </a:r>
            <a:r>
              <a:rPr lang="en-GB" sz="3000" dirty="0" smtClean="0">
                <a:latin typeface="Comic Sans MS" panose="030F0702030302020204" pitchFamily="66" charset="0"/>
              </a:rPr>
              <a:t>door whilst breathing in.</a:t>
            </a:r>
          </a:p>
          <a:p>
            <a:pPr marL="0" indent="0">
              <a:buNone/>
            </a:pPr>
            <a:endParaRPr lang="en-GB" sz="3000" dirty="0">
              <a:latin typeface="Comic Sans MS" panose="030F0702030302020204" pitchFamily="66" charset="0"/>
            </a:endParaRPr>
          </a:p>
          <a:p>
            <a:pPr marL="0" indent="0">
              <a:buNone/>
            </a:pPr>
            <a:r>
              <a:rPr lang="en-GB" sz="3000" dirty="0" smtClean="0">
                <a:latin typeface="Comic Sans MS" panose="030F0702030302020204" pitchFamily="66" charset="0"/>
              </a:rPr>
              <a:t>As you arrive at the bottom left corner of the door pause for a second before slowly moving your gaze up towards the top left corner of the door. Breath out as you do this.  </a:t>
            </a:r>
            <a:endParaRPr lang="en-GB" sz="3000"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3782365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6408712"/>
          </a:xfrm>
        </p:spPr>
        <p:txBody>
          <a:bodyPr>
            <a:normAutofit/>
          </a:bodyPr>
          <a:lstStyle/>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Repeat this at least 3 times to start to lower internal stress chemicals.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Older children and adults may benefit from doing this for longer periods of time. This is a meditation.</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The more you do this the more relaxed you are likely to feel. Remember being stressed can be a habit and it takes time to change to a more relaxed way of living.   </a:t>
            </a:r>
            <a:endParaRPr lang="en-GB" dirty="0">
              <a:latin typeface="Comic Sans MS" panose="030F0702030302020204" pitchFamily="66" charset="0"/>
            </a:endParaRPr>
          </a:p>
        </p:txBody>
      </p:sp>
    </p:spTree>
    <p:extLst>
      <p:ext uri="{BB962C8B-B14F-4D97-AF65-F5344CB8AC3E}">
        <p14:creationId xmlns:p14="http://schemas.microsoft.com/office/powerpoint/2010/main" val="2328881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669360"/>
          </a:xfrm>
        </p:spPr>
        <p:txBody>
          <a:bodyPr>
            <a:normAutofit fontScale="55000" lnSpcReduction="20000"/>
          </a:bodyPr>
          <a:lstStyle/>
          <a:p>
            <a:pPr marL="0" indent="0">
              <a:buNone/>
            </a:pPr>
            <a:r>
              <a:rPr lang="en-GB" dirty="0"/>
              <a:t> </a:t>
            </a:r>
            <a:endParaRPr lang="en-GB" dirty="0" smtClean="0"/>
          </a:p>
          <a:p>
            <a:pPr marL="0" indent="0">
              <a:buNone/>
            </a:pPr>
            <a:endParaRPr lang="en-GB" sz="3600" dirty="0">
              <a:latin typeface="Comic Sans MS" panose="030F0702030302020204" pitchFamily="66" charset="0"/>
            </a:endParaRPr>
          </a:p>
          <a:p>
            <a:pPr marL="0" indent="0">
              <a:buNone/>
            </a:pPr>
            <a:r>
              <a:rPr lang="en-GB" sz="5100" dirty="0" smtClean="0">
                <a:latin typeface="Comic Sans MS" panose="030F0702030302020204" pitchFamily="66" charset="0"/>
              </a:rPr>
              <a:t>This ‘door breathing’ exercise is a meditation. If you found this useful you can find loads more by simply doing a google search.</a:t>
            </a:r>
          </a:p>
          <a:p>
            <a:pPr marL="0" indent="0">
              <a:buNone/>
            </a:pPr>
            <a:endParaRPr lang="en-GB" sz="4400" dirty="0">
              <a:latin typeface="Comic Sans MS" panose="030F0702030302020204" pitchFamily="66" charset="0"/>
            </a:endParaRPr>
          </a:p>
          <a:p>
            <a:pPr marL="0" indent="0">
              <a:buNone/>
            </a:pPr>
            <a:r>
              <a:rPr lang="en-GB" sz="5100" dirty="0" smtClean="0">
                <a:latin typeface="Comic Sans MS" panose="030F0702030302020204" pitchFamily="66" charset="0"/>
              </a:rPr>
              <a:t>We are almost at the end of this workshop.  </a:t>
            </a:r>
          </a:p>
          <a:p>
            <a:pPr marL="0" indent="0">
              <a:buNone/>
            </a:pPr>
            <a:endParaRPr lang="en-GB" sz="4400" dirty="0">
              <a:latin typeface="Comic Sans MS" panose="030F0702030302020204" pitchFamily="66" charset="0"/>
            </a:endParaRPr>
          </a:p>
          <a:p>
            <a:pPr marL="0" indent="0">
              <a:buNone/>
            </a:pPr>
            <a:r>
              <a:rPr lang="en-GB" sz="5100" dirty="0" smtClean="0">
                <a:latin typeface="Comic Sans MS" panose="030F0702030302020204" pitchFamily="66" charset="0"/>
              </a:rPr>
              <a:t>We would like to thank you for your participation and wish you good luck in these difficult times. </a:t>
            </a:r>
          </a:p>
          <a:p>
            <a:pPr marL="0" indent="0">
              <a:buNone/>
            </a:pPr>
            <a:endParaRPr lang="en-GB" sz="5100" dirty="0">
              <a:latin typeface="Comic Sans MS" panose="030F0702030302020204" pitchFamily="66" charset="0"/>
            </a:endParaRPr>
          </a:p>
          <a:p>
            <a:pPr marL="0" indent="0">
              <a:buNone/>
            </a:pPr>
            <a:r>
              <a:rPr lang="en-GB" sz="5100" dirty="0" smtClean="0">
                <a:latin typeface="Comic Sans MS" panose="030F0702030302020204" pitchFamily="66" charset="0"/>
              </a:rPr>
              <a:t>On the last </a:t>
            </a:r>
            <a:r>
              <a:rPr lang="en-GB" sz="5100" dirty="0">
                <a:latin typeface="Comic Sans MS" panose="030F0702030302020204" pitchFamily="66" charset="0"/>
              </a:rPr>
              <a:t>p</a:t>
            </a:r>
            <a:r>
              <a:rPr lang="en-GB" sz="5100" dirty="0" smtClean="0">
                <a:latin typeface="Comic Sans MS" panose="030F0702030302020204" pitchFamily="66" charset="0"/>
              </a:rPr>
              <a:t>age of this work shop we give you the titles of some really useful books that will help you take ideas of playful parenting further. </a:t>
            </a:r>
          </a:p>
          <a:p>
            <a:pPr marL="0" indent="0">
              <a:buNone/>
            </a:pPr>
            <a:r>
              <a:rPr lang="en-GB" sz="5100" dirty="0" smtClean="0">
                <a:latin typeface="Comic Sans MS" panose="030F0702030302020204" pitchFamily="66" charset="0"/>
              </a:rPr>
              <a:t>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727526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endParaRPr lang="en-GB" dirty="0" smtClean="0"/>
          </a:p>
          <a:p>
            <a:pPr marL="0" indent="0">
              <a:buNone/>
            </a:pPr>
            <a:r>
              <a:rPr lang="en-GB" dirty="0" smtClean="0">
                <a:latin typeface="Comic Sans MS" panose="030F0702030302020204" pitchFamily="66" charset="0"/>
              </a:rPr>
              <a:t>Suggested further reading. </a:t>
            </a:r>
          </a:p>
          <a:p>
            <a:pPr marL="0" indent="0">
              <a:buNone/>
            </a:pPr>
            <a:endParaRPr lang="en-GB" sz="2600" dirty="0"/>
          </a:p>
          <a:p>
            <a:pPr marL="0" indent="0">
              <a:buNone/>
            </a:pPr>
            <a:r>
              <a:rPr lang="en-GB" sz="2400" dirty="0" smtClean="0"/>
              <a:t>Fortune, J. (2018). </a:t>
            </a:r>
            <a:r>
              <a:rPr lang="en-GB" sz="2400" u="sng" dirty="0" smtClean="0"/>
              <a:t>15 Minute Parenting</a:t>
            </a:r>
            <a:r>
              <a:rPr lang="en-GB" sz="2400" dirty="0" smtClean="0"/>
              <a:t>. Gill Books; Dublin. </a:t>
            </a:r>
          </a:p>
          <a:p>
            <a:pPr marL="0" indent="0">
              <a:buNone/>
            </a:pPr>
            <a:endParaRPr lang="en-GB" sz="2400" dirty="0"/>
          </a:p>
          <a:p>
            <a:pPr marL="0" indent="0">
              <a:buNone/>
            </a:pPr>
            <a:r>
              <a:rPr lang="en-GB" sz="2400" dirty="0" smtClean="0"/>
              <a:t>Norris, v. &amp; </a:t>
            </a:r>
            <a:r>
              <a:rPr lang="en-GB" sz="2400" dirty="0" err="1" smtClean="0"/>
              <a:t>Rodwell</a:t>
            </a:r>
            <a:r>
              <a:rPr lang="en-GB" sz="2400" dirty="0" smtClean="0"/>
              <a:t>, H. (2017). </a:t>
            </a:r>
            <a:r>
              <a:rPr lang="en-GB" sz="2400" u="sng" dirty="0" smtClean="0"/>
              <a:t>Parenting with </a:t>
            </a:r>
            <a:r>
              <a:rPr lang="en-GB" sz="2400" u="sng" dirty="0" err="1" smtClean="0"/>
              <a:t>Theraplay</a:t>
            </a:r>
            <a:r>
              <a:rPr lang="en-GB" sz="2400" dirty="0" smtClean="0"/>
              <a:t>. Jessica Kingsley; London. </a:t>
            </a:r>
          </a:p>
          <a:p>
            <a:pPr marL="0" indent="0">
              <a:buNone/>
            </a:pPr>
            <a:endParaRPr lang="en-GB" sz="2400" dirty="0"/>
          </a:p>
          <a:p>
            <a:pPr marL="0" indent="0">
              <a:buNone/>
            </a:pPr>
            <a:r>
              <a:rPr lang="en-GB" sz="2400" dirty="0" smtClean="0"/>
              <a:t>Webster-Stratton, C. (2005). </a:t>
            </a:r>
            <a:r>
              <a:rPr lang="en-GB" sz="2400" u="sng" dirty="0" smtClean="0"/>
              <a:t>The Incredible Years</a:t>
            </a:r>
            <a:r>
              <a:rPr lang="en-GB" sz="2400" dirty="0" smtClean="0"/>
              <a:t>. A Trouble-Shooting Guide for Parents of Children Aged 2 – 8 years. Incredible Years; Seattle.  </a:t>
            </a:r>
            <a:endParaRPr lang="en-GB" sz="2400" dirty="0"/>
          </a:p>
        </p:txBody>
      </p:sp>
    </p:spTree>
    <p:extLst>
      <p:ext uri="{BB962C8B-B14F-4D97-AF65-F5344CB8AC3E}">
        <p14:creationId xmlns:p14="http://schemas.microsoft.com/office/powerpoint/2010/main" val="161146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5793507"/>
          </a:xfrm>
        </p:spPr>
        <p:txBody>
          <a:bodyPr>
            <a:normAutofit fontScale="25000" lnSpcReduction="20000"/>
          </a:bodyPr>
          <a:lstStyle/>
          <a:p>
            <a:pPr marL="0" indent="0" algn="ctr">
              <a:buNone/>
            </a:pPr>
            <a:endParaRPr lang="en-GB" dirty="0" smtClean="0"/>
          </a:p>
          <a:p>
            <a:pPr marL="0" indent="0" algn="ctr">
              <a:buNone/>
            </a:pPr>
            <a:r>
              <a:rPr lang="en-GB" sz="9600" dirty="0" smtClean="0">
                <a:latin typeface="Comic Sans MS" panose="030F0702030302020204" pitchFamily="66" charset="0"/>
              </a:rPr>
              <a:t>All of our usual routines are changed.</a:t>
            </a:r>
          </a:p>
          <a:p>
            <a:pPr marL="0" indent="0" algn="ctr">
              <a:buNone/>
            </a:pPr>
            <a:endParaRPr lang="en-GB" sz="9600" dirty="0">
              <a:latin typeface="Comic Sans MS" panose="030F0702030302020204" pitchFamily="66" charset="0"/>
            </a:endParaRPr>
          </a:p>
          <a:p>
            <a:pPr marL="0" indent="0" algn="ctr">
              <a:buNone/>
            </a:pPr>
            <a:r>
              <a:rPr lang="en-GB" sz="9600" dirty="0" smtClean="0">
                <a:latin typeface="Comic Sans MS" panose="030F0702030302020204" pitchFamily="66" charset="0"/>
              </a:rPr>
              <a:t>We are all experiencing </a:t>
            </a:r>
            <a:endParaRPr lang="en-GB" sz="13100" dirty="0" smtClean="0">
              <a:latin typeface="Comic Sans MS" panose="030F0702030302020204" pitchFamily="66" charset="0"/>
            </a:endParaRPr>
          </a:p>
          <a:p>
            <a:pPr marL="0" indent="0" algn="ctr">
              <a:buNone/>
            </a:pPr>
            <a:endParaRPr lang="en-GB" sz="13100" dirty="0" smtClean="0">
              <a:latin typeface="Comic Sans MS" panose="030F0702030302020204" pitchFamily="66" charset="0"/>
            </a:endParaRPr>
          </a:p>
          <a:p>
            <a:pPr marL="0" indent="0" algn="ctr">
              <a:buNone/>
            </a:pPr>
            <a:r>
              <a:rPr lang="en-GB" sz="13100" dirty="0">
                <a:latin typeface="Comic Sans MS" panose="030F0702030302020204" pitchFamily="66" charset="0"/>
              </a:rPr>
              <a:t>C</a:t>
            </a:r>
            <a:r>
              <a:rPr lang="en-GB" sz="13100" dirty="0" smtClean="0">
                <a:latin typeface="Comic Sans MS" panose="030F0702030302020204" pitchFamily="66" charset="0"/>
              </a:rPr>
              <a:t>hange </a:t>
            </a:r>
          </a:p>
          <a:p>
            <a:pPr marL="0" indent="0" algn="ctr">
              <a:buNone/>
            </a:pPr>
            <a:r>
              <a:rPr lang="en-GB" sz="13100" dirty="0" smtClean="0">
                <a:latin typeface="Comic Sans MS" panose="030F0702030302020204" pitchFamily="66" charset="0"/>
              </a:rPr>
              <a:t>upon  </a:t>
            </a:r>
          </a:p>
          <a:p>
            <a:pPr marL="0" indent="0" algn="ctr">
              <a:buNone/>
            </a:pPr>
            <a:r>
              <a:rPr lang="en-GB" sz="13100" dirty="0" smtClean="0">
                <a:latin typeface="Comic Sans MS" panose="030F0702030302020204" pitchFamily="66" charset="0"/>
              </a:rPr>
              <a:t>change</a:t>
            </a:r>
          </a:p>
          <a:p>
            <a:pPr marL="0" indent="0" algn="ctr">
              <a:buNone/>
            </a:pPr>
            <a:r>
              <a:rPr lang="en-GB" sz="13100" dirty="0">
                <a:latin typeface="Comic Sans MS" panose="030F0702030302020204" pitchFamily="66" charset="0"/>
              </a:rPr>
              <a:t>u</a:t>
            </a:r>
            <a:r>
              <a:rPr lang="en-GB" sz="13100" dirty="0" smtClean="0">
                <a:latin typeface="Comic Sans MS" panose="030F0702030302020204" pitchFamily="66" charset="0"/>
              </a:rPr>
              <a:t>pon </a:t>
            </a:r>
          </a:p>
          <a:p>
            <a:pPr marL="0" indent="0" algn="ctr">
              <a:buNone/>
            </a:pPr>
            <a:r>
              <a:rPr lang="en-GB" sz="13100" dirty="0" smtClean="0">
                <a:latin typeface="Comic Sans MS" panose="030F0702030302020204" pitchFamily="66" charset="0"/>
              </a:rPr>
              <a:t>change</a:t>
            </a:r>
          </a:p>
          <a:p>
            <a:pPr marL="0" indent="0" algn="ctr">
              <a:buNone/>
            </a:pPr>
            <a:r>
              <a:rPr lang="en-GB" sz="13100" dirty="0" smtClean="0">
                <a:latin typeface="Comic Sans MS" panose="030F0702030302020204" pitchFamily="66" charset="0"/>
              </a:rPr>
              <a:t> upon </a:t>
            </a:r>
          </a:p>
          <a:p>
            <a:pPr marL="0" indent="0" algn="ctr">
              <a:buNone/>
            </a:pPr>
            <a:r>
              <a:rPr lang="en-GB" sz="13100" dirty="0" smtClean="0">
                <a:latin typeface="Comic Sans MS" panose="030F0702030302020204" pitchFamily="66" charset="0"/>
              </a:rPr>
              <a:t>   change…</a:t>
            </a:r>
            <a:endParaRPr lang="en-GB" dirty="0" smtClean="0"/>
          </a:p>
          <a:p>
            <a:pPr marL="0" indent="0">
              <a:buNone/>
            </a:pPr>
            <a:endParaRPr lang="en-GB" dirty="0"/>
          </a:p>
          <a:p>
            <a:pPr marL="0" indent="0">
              <a:buNone/>
            </a:pPr>
            <a:r>
              <a:rPr lang="en-GB" dirty="0" smtClean="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264795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24944"/>
            <a:ext cx="273630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31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buNone/>
            </a:pPr>
            <a:endParaRPr lang="en-GB" dirty="0" smtClean="0"/>
          </a:p>
          <a:p>
            <a:pPr marL="0" indent="0">
              <a:buNone/>
            </a:pPr>
            <a:r>
              <a:rPr lang="en-GB" dirty="0" smtClean="0">
                <a:latin typeface="Comic Sans MS" panose="030F0702030302020204" pitchFamily="66" charset="0"/>
              </a:rPr>
              <a:t>Children are not in school and are at home with their parents. </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Most children are not having any direct contact with their grandparents, cousins, school friends, neighbours etc. </a:t>
            </a: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All our opportunities for direct social contact are dramatically reduced.  </a:t>
            </a:r>
            <a:endParaRPr lang="en-GB" dirty="0">
              <a:latin typeface="Comic Sans MS" panose="030F0702030302020204" pitchFamily="66" charset="0"/>
            </a:endParaRPr>
          </a:p>
        </p:txBody>
      </p:sp>
      <p:sp>
        <p:nvSpPr>
          <p:cNvPr id="2" name="AutoShape 2" descr="Working from home with children: How to work from home with kid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88" y="44371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723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5865515"/>
          </a:xfrm>
        </p:spPr>
        <p:txBody>
          <a:bodyPr>
            <a:normAutofit/>
          </a:bodyPr>
          <a:lstStyle/>
          <a:p>
            <a:pPr marL="0" indent="0">
              <a:buNone/>
            </a:pPr>
            <a:endParaRPr lang="en-GB" dirty="0" smtClean="0"/>
          </a:p>
          <a:p>
            <a:pPr marL="0" indent="0">
              <a:buNone/>
            </a:pPr>
            <a:r>
              <a:rPr lang="en-GB" dirty="0" smtClean="0">
                <a:latin typeface="Comic Sans MS" panose="030F0702030302020204" pitchFamily="66" charset="0"/>
              </a:rPr>
              <a:t>Most of us are really good at managing change. We have had lots of practice even with sudden ‘big’ changes. Remember that change that happened when you went from being not a parent to being a parent? </a:t>
            </a: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r>
              <a:rPr lang="en-GB" dirty="0">
                <a:latin typeface="Comic Sans MS" panose="030F0702030302020204" pitchFamily="66" charset="0"/>
              </a:rPr>
              <a:t>(</a:t>
            </a:r>
            <a:r>
              <a:rPr lang="en-GB" dirty="0" smtClean="0">
                <a:latin typeface="Comic Sans MS" panose="030F0702030302020204" pitchFamily="66" charset="0"/>
              </a:rPr>
              <a:t>Yes that was a biggie). </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I want to remind you that you have survived that one. </a:t>
            </a:r>
          </a:p>
        </p:txBody>
      </p:sp>
    </p:spTree>
    <p:extLst>
      <p:ext uri="{BB962C8B-B14F-4D97-AF65-F5344CB8AC3E}">
        <p14:creationId xmlns:p14="http://schemas.microsoft.com/office/powerpoint/2010/main" val="1324907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5229200"/>
            <a:ext cx="8352927" cy="77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836714"/>
            <a:ext cx="4464496" cy="439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36714"/>
            <a:ext cx="4032448" cy="439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16632"/>
            <a:ext cx="8229600" cy="6009531"/>
          </a:xfrm>
        </p:spPr>
        <p:txBody>
          <a:bodyPr>
            <a:normAutofit fontScale="85000" lnSpcReduction="10000"/>
          </a:bodyPr>
          <a:lstStyle/>
          <a:p>
            <a:pPr marL="0" indent="0">
              <a:buNone/>
            </a:pPr>
            <a:endParaRPr lang="en-GB" sz="6000" dirty="0" smtClean="0">
              <a:solidFill>
                <a:schemeClr val="bg1"/>
              </a:solidFill>
              <a:latin typeface="Comic Sans MS" panose="030F0702030302020204" pitchFamily="66" charset="0"/>
            </a:endParaRPr>
          </a:p>
          <a:p>
            <a:pPr marL="0" indent="0">
              <a:buNone/>
            </a:pPr>
            <a:r>
              <a:rPr lang="en-GB" sz="6000" dirty="0" smtClean="0">
                <a:solidFill>
                  <a:schemeClr val="bg1"/>
                </a:solidFill>
                <a:latin typeface="Comic Sans MS" panose="030F0702030302020204" pitchFamily="66" charset="0"/>
              </a:rPr>
              <a:t>The changes as consequences of the </a:t>
            </a:r>
            <a:r>
              <a:rPr lang="en-GB" sz="6000" dirty="0" err="1" smtClean="0">
                <a:solidFill>
                  <a:schemeClr val="bg1"/>
                </a:solidFill>
                <a:latin typeface="Comic Sans MS" panose="030F0702030302020204" pitchFamily="66" charset="0"/>
              </a:rPr>
              <a:t>cornona</a:t>
            </a:r>
            <a:r>
              <a:rPr lang="en-GB" sz="6000" dirty="0" smtClean="0">
                <a:solidFill>
                  <a:schemeClr val="bg1"/>
                </a:solidFill>
                <a:latin typeface="Comic Sans MS" panose="030F0702030302020204" pitchFamily="66" charset="0"/>
              </a:rPr>
              <a:t> virus crisis have happened very, very quickly. </a:t>
            </a:r>
          </a:p>
          <a:p>
            <a:pPr marL="0" indent="0">
              <a:buNone/>
            </a:pPr>
            <a:endParaRPr lang="en-GB" sz="6000" dirty="0" smtClean="0">
              <a:latin typeface="Comic Sans MS" panose="030F0702030302020204" pitchFamily="66" charset="0"/>
            </a:endParaRPr>
          </a:p>
          <a:p>
            <a:pPr marL="0" indent="0">
              <a:buNone/>
            </a:pPr>
            <a:r>
              <a:rPr lang="en-GB" sz="6000" dirty="0" smtClean="0">
                <a:solidFill>
                  <a:schemeClr val="bg1"/>
                </a:solidFill>
                <a:latin typeface="Comic Sans MS" panose="030F0702030302020204" pitchFamily="66" charset="0"/>
              </a:rPr>
              <a:t>And it’s a global thing too. </a:t>
            </a:r>
          </a:p>
          <a:p>
            <a:endParaRPr lang="en-GB" sz="6000" dirty="0"/>
          </a:p>
        </p:txBody>
      </p:sp>
    </p:spTree>
    <p:extLst>
      <p:ext uri="{BB962C8B-B14F-4D97-AF65-F5344CB8AC3E}">
        <p14:creationId xmlns:p14="http://schemas.microsoft.com/office/powerpoint/2010/main" val="302743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10152"/>
            <a:ext cx="6912768" cy="5706690"/>
          </a:xfrm>
          <a:prstGeom prst="rect">
            <a:avLst/>
          </a:prstGeom>
          <a:solidFill>
            <a:schemeClr val="accent2">
              <a:lumMod val="20000"/>
              <a:lumOff val="80000"/>
            </a:schemeClr>
          </a:solidFill>
        </p:spPr>
        <p:txBody>
          <a:bodyPr wrap="square">
            <a:spAutoFit/>
          </a:bodyPr>
          <a:lstStyle/>
          <a:p>
            <a:pPr>
              <a:lnSpc>
                <a:spcPct val="115000"/>
              </a:lnSpc>
              <a:spcAft>
                <a:spcPts val="1000"/>
              </a:spcAft>
            </a:pPr>
            <a:r>
              <a:rPr lang="en-GB" sz="2200" dirty="0" smtClean="0">
                <a:latin typeface="Calibri"/>
                <a:ea typeface="Calibri"/>
                <a:cs typeface="Times New Roman"/>
              </a:rPr>
              <a:t>“We  </a:t>
            </a:r>
            <a:r>
              <a:rPr lang="en-GB" sz="2200" dirty="0">
                <a:latin typeface="Calibri"/>
                <a:ea typeface="Calibri"/>
                <a:cs typeface="Times New Roman"/>
              </a:rPr>
              <a:t>(all of us) are currently going through a collective traumatic experience. Trauma is often thought of as “too much, too fast”… which is exactly what’s happening. Of course you’re exhausted. Of course you’re afraid. Of course you’re overwhelmed. Of course you’re clinging to certainty in the midst of so much unknown. Of course you aren’t as productive, feeling foggy, or wondering how you can possibly go through so many waves of emotions all in the same day. This all makes so much sense in the context of our circumstances. Be gentle with yourself. Have compassion for your process. Give yourself grace. You are good, no matter how you’re are managing this completely new experience</a:t>
            </a:r>
            <a:r>
              <a:rPr lang="en-GB" sz="2200" dirty="0" smtClean="0">
                <a:latin typeface="Calibri"/>
                <a:ea typeface="Calibri"/>
                <a:cs typeface="Times New Roman"/>
              </a:rPr>
              <a:t>.”</a:t>
            </a:r>
          </a:p>
          <a:p>
            <a:pPr>
              <a:lnSpc>
                <a:spcPct val="115000"/>
              </a:lnSpc>
              <a:spcAft>
                <a:spcPts val="1000"/>
              </a:spcAft>
            </a:pPr>
            <a:r>
              <a:rPr lang="en-GB" sz="2400" dirty="0">
                <a:effectLst/>
                <a:latin typeface="Calibri"/>
                <a:ea typeface="Calibri"/>
                <a:cs typeface="Times New Roman"/>
              </a:rPr>
              <a:t>	</a:t>
            </a:r>
            <a:r>
              <a:rPr lang="en-GB" sz="2400" dirty="0" smtClean="0">
                <a:effectLst/>
                <a:latin typeface="Calibri"/>
                <a:ea typeface="Calibri"/>
                <a:cs typeface="Times New Roman"/>
              </a:rPr>
              <a:t>		          		</a:t>
            </a:r>
            <a:r>
              <a:rPr lang="en-GB" sz="2000" dirty="0" smtClean="0">
                <a:effectLst/>
                <a:latin typeface="Calibri"/>
                <a:ea typeface="Calibri"/>
                <a:cs typeface="Times New Roman"/>
              </a:rPr>
              <a:t>Lisa </a:t>
            </a:r>
            <a:r>
              <a:rPr lang="en-GB" sz="2000" dirty="0" err="1" smtClean="0">
                <a:effectLst/>
                <a:latin typeface="Calibri"/>
                <a:ea typeface="Calibri"/>
                <a:cs typeface="Times New Roman"/>
              </a:rPr>
              <a:t>Olivera</a:t>
            </a:r>
            <a:endParaRPr lang="en-GB" sz="2000" dirty="0">
              <a:effectLst/>
              <a:latin typeface="Calibri"/>
              <a:ea typeface="Calibri"/>
              <a:cs typeface="Times New Roman"/>
            </a:endParaRPr>
          </a:p>
        </p:txBody>
      </p:sp>
    </p:spTree>
    <p:extLst>
      <p:ext uri="{BB962C8B-B14F-4D97-AF65-F5344CB8AC3E}">
        <p14:creationId xmlns:p14="http://schemas.microsoft.com/office/powerpoint/2010/main" val="145034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5793507"/>
          </a:xfrm>
        </p:spPr>
        <p:txBody>
          <a:bodyPr>
            <a:normAutofit fontScale="92500" lnSpcReduction="10000"/>
          </a:bodyPr>
          <a:lstStyle/>
          <a:p>
            <a:pPr marL="0" indent="0">
              <a:buNone/>
            </a:pPr>
            <a:endParaRPr lang="en-GB" dirty="0" smtClean="0"/>
          </a:p>
          <a:p>
            <a:pPr marL="0" indent="0">
              <a:buNone/>
            </a:pPr>
            <a:r>
              <a:rPr lang="en-GB" sz="4400" dirty="0" smtClean="0">
                <a:latin typeface="Comic Sans MS" panose="030F0702030302020204" pitchFamily="66" charset="0"/>
              </a:rPr>
              <a:t>So </a:t>
            </a:r>
            <a:r>
              <a:rPr lang="en-GB" sz="4400" dirty="0" smtClean="0">
                <a:latin typeface="Comic Sans MS" panose="030F0702030302020204" pitchFamily="66" charset="0"/>
              </a:rPr>
              <a:t>it’s </a:t>
            </a:r>
            <a:r>
              <a:rPr lang="en-GB" sz="4400" dirty="0" smtClean="0">
                <a:latin typeface="Comic Sans MS" panose="030F0702030302020204" pitchFamily="66" charset="0"/>
              </a:rPr>
              <a:t>fair to say that we are all sailing in uncharted waters right now. </a:t>
            </a:r>
          </a:p>
          <a:p>
            <a:pPr marL="0" indent="0">
              <a:buNone/>
            </a:pPr>
            <a:endParaRPr lang="en-GB" sz="4400" dirty="0" smtClean="0">
              <a:latin typeface="Comic Sans MS" panose="030F0702030302020204" pitchFamily="66" charset="0"/>
            </a:endParaRPr>
          </a:p>
          <a:p>
            <a:pPr marL="0" indent="0">
              <a:buNone/>
            </a:pPr>
            <a:r>
              <a:rPr lang="en-GB" sz="4400" dirty="0" smtClean="0">
                <a:latin typeface="Comic Sans MS" panose="030F0702030302020204" pitchFamily="66" charset="0"/>
              </a:rPr>
              <a:t>Because none of us have experienced anything like this before, we are having to find our way of </a:t>
            </a:r>
            <a:r>
              <a:rPr lang="en-GB" sz="4400" dirty="0">
                <a:latin typeface="Comic Sans MS" panose="030F0702030302020204" pitchFamily="66" charset="0"/>
              </a:rPr>
              <a:t>g</a:t>
            </a:r>
            <a:r>
              <a:rPr lang="en-GB" sz="4400" dirty="0" smtClean="0">
                <a:latin typeface="Comic Sans MS" panose="030F0702030302020204" pitchFamily="66" charset="0"/>
              </a:rPr>
              <a:t>etting through. </a:t>
            </a:r>
            <a:endParaRPr lang="en-GB" sz="4400" dirty="0">
              <a:latin typeface="Comic Sans MS" panose="030F0702030302020204" pitchFamily="66" charset="0"/>
            </a:endParaRPr>
          </a:p>
          <a:p>
            <a:pPr marL="0" indent="0">
              <a:buNone/>
            </a:pPr>
            <a:r>
              <a:rPr lang="en-GB" sz="4400" dirty="0" smtClean="0">
                <a:latin typeface="Comic Sans MS" panose="030F0702030302020204" pitchFamily="66" charset="0"/>
              </a:rPr>
              <a:t>   </a:t>
            </a:r>
            <a:endParaRPr lang="en-GB" sz="4400" dirty="0">
              <a:latin typeface="Comic Sans MS" panose="030F0702030302020204" pitchFamily="66" charset="0"/>
            </a:endParaRPr>
          </a:p>
        </p:txBody>
      </p:sp>
    </p:spTree>
    <p:extLst>
      <p:ext uri="{BB962C8B-B14F-4D97-AF65-F5344CB8AC3E}">
        <p14:creationId xmlns:p14="http://schemas.microsoft.com/office/powerpoint/2010/main" val="151874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931</TotalTime>
  <Words>1665</Words>
  <Application>Microsoft Office PowerPoint</Application>
  <PresentationFormat>On-screen Show (4:3)</PresentationFormat>
  <Paragraphs>207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Aspect</vt:lpstr>
      <vt:lpstr>PowerPoint Presentation</vt:lpstr>
      <vt:lpstr>Can we ‘play’ our way through this corona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schooling expectation vs. reality…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play </vt:lpstr>
      <vt:lpstr>PowerPoint Presentation</vt:lpstr>
      <vt:lpstr>Connecting with our children through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Alder Hey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play our way through this corona crisis?</dc:title>
  <dc:creator>Lunt Jackie</dc:creator>
  <cp:lastModifiedBy>wavertree-ht</cp:lastModifiedBy>
  <cp:revision>107</cp:revision>
  <dcterms:created xsi:type="dcterms:W3CDTF">2020-04-01T12:11:55Z</dcterms:created>
  <dcterms:modified xsi:type="dcterms:W3CDTF">2020-05-11T11:29:07Z</dcterms:modified>
</cp:coreProperties>
</file>